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2" r:id="rId5"/>
  </p:sldMasterIdLst>
  <p:notesMasterIdLst>
    <p:notesMasterId r:id="rId32"/>
  </p:notesMasterIdLst>
  <p:handoutMasterIdLst>
    <p:handoutMasterId r:id="rId33"/>
  </p:handoutMasterIdLst>
  <p:sldIdLst>
    <p:sldId id="1227" r:id="rId6"/>
    <p:sldId id="1228" r:id="rId7"/>
    <p:sldId id="313" r:id="rId8"/>
    <p:sldId id="448" r:id="rId9"/>
    <p:sldId id="914" r:id="rId10"/>
    <p:sldId id="940" r:id="rId11"/>
    <p:sldId id="946" r:id="rId12"/>
    <p:sldId id="1236" r:id="rId13"/>
    <p:sldId id="1237" r:id="rId14"/>
    <p:sldId id="928" r:id="rId15"/>
    <p:sldId id="936" r:id="rId16"/>
    <p:sldId id="929" r:id="rId17"/>
    <p:sldId id="916" r:id="rId18"/>
    <p:sldId id="939" r:id="rId19"/>
    <p:sldId id="941" r:id="rId20"/>
    <p:sldId id="933" r:id="rId21"/>
    <p:sldId id="937" r:id="rId22"/>
    <p:sldId id="924" r:id="rId23"/>
    <p:sldId id="1238" r:id="rId24"/>
    <p:sldId id="917" r:id="rId25"/>
    <p:sldId id="915" r:id="rId26"/>
    <p:sldId id="934" r:id="rId27"/>
    <p:sldId id="655" r:id="rId28"/>
    <p:sldId id="1235" r:id="rId29"/>
    <p:sldId id="1234" r:id="rId30"/>
    <p:sldId id="1233" r:id="rId31"/>
  </p:sldIdLst>
  <p:sldSz cx="9144000" cy="5143500" type="screen16x9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pos="286" userDrawn="1">
          <p15:clr>
            <a:srgbClr val="A4A3A4"/>
          </p15:clr>
        </p15:guide>
        <p15:guide id="3" pos="5470" userDrawn="1">
          <p15:clr>
            <a:srgbClr val="A4A3A4"/>
          </p15:clr>
        </p15:guide>
        <p15:guide id="4" orient="horz" pos="2910" userDrawn="1">
          <p15:clr>
            <a:srgbClr val="A4A3A4"/>
          </p15:clr>
        </p15:guide>
        <p15:guide id="5" orient="horz" pos="1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emann, Stefan" initials="WS" lastIdx="2" clrIdx="0">
    <p:extLst>
      <p:ext uri="{19B8F6BF-5375-455C-9EA6-DF929625EA0E}">
        <p15:presenceInfo xmlns:p15="http://schemas.microsoft.com/office/powerpoint/2012/main" userId="S::Stefan.Wesemann@flensburg.ihk.de::d95a712a-a862-4309-b1be-0d97f3bcc7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83E"/>
    <a:srgbClr val="003366"/>
    <a:srgbClr val="E40D2E"/>
    <a:srgbClr val="9F5098"/>
    <a:srgbClr val="76B82A"/>
    <a:srgbClr val="009ED4"/>
    <a:srgbClr val="8AC9DF"/>
    <a:srgbClr val="009DD1"/>
    <a:srgbClr val="AFB1B1"/>
    <a:srgbClr val="B1B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1" autoAdjust="0"/>
    <p:restoredTop sz="95254" autoAdjust="0"/>
  </p:normalViewPr>
  <p:slideViewPr>
    <p:cSldViewPr>
      <p:cViewPr varScale="1">
        <p:scale>
          <a:sx n="108" d="100"/>
          <a:sy n="108" d="100"/>
        </p:scale>
        <p:origin x="216" y="62"/>
      </p:cViewPr>
      <p:guideLst>
        <p:guide orient="horz" pos="667"/>
        <p:guide pos="286"/>
        <p:guide pos="5470"/>
        <p:guide orient="horz" pos="2910"/>
        <p:guide orient="horz" pos="1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1608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Das ist der SchlüsselwortHEADER!!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C8217-8B26-4237-B4A3-54802621EAC1}" type="datetimeFigureOut">
              <a:rPr lang="de-DE" smtClean="0"/>
              <a:t>23.05.2024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Das ist der SchlüsselwortFOOTER!!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5C69B-DCF0-461F-97C3-AE87B806C4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26206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Das ist der SchlüsselwortHEADER!!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38B5C-8EE4-44A6-963C-A1B97F885BC1}" type="datetimeFigureOut">
              <a:rPr lang="de-DE" smtClean="0"/>
              <a:t>23.05.2024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Das ist der SchlüsselwortFOOTER!!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F3676-A383-43EB-B689-400F1E93A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7070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72A88-9176-496A-A823-8E0EFC74D19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9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1" dirty="0">
              <a:solidFill>
                <a:srgbClr val="4E4E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42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43938-CCC3-4D3C-8A91-160E516A7F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734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96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91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51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36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508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027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43938-CCC3-4D3C-8A91-160E516A7F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69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43938-CCC3-4D3C-8A91-160E516A7F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16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43938-CCC3-4D3C-8A91-160E516A7F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786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dirty="0"/>
              <a:t>Falls es im Anschluss noch Fragen gibt, kommen Sie gerne auf mich zu.</a:t>
            </a:r>
          </a:p>
          <a:p>
            <a:endParaRPr lang="de-DE" dirty="0"/>
          </a:p>
          <a:p>
            <a:r>
              <a:rPr lang="de-DE" dirty="0"/>
              <a:t>Vielen Dank für Ihre Aufmerksamkeit.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43938-CCC3-4D3C-8A91-160E516A7F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271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72A88-9176-496A-A823-8E0EFC74D19F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963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72A88-9176-496A-A823-8E0EFC74D19F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73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23"/>
              </a:spcAft>
              <a:buClrTx/>
              <a:buSzTx/>
              <a:buFontTx/>
              <a:buNone/>
              <a:tabLst/>
              <a:defRPr/>
            </a:pP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75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36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6984"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93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6984"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364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6984"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912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282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9DDE6-47E2-4B1F-BDE9-44E40B2142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9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70098"/>
          </a:xfrm>
        </p:spPr>
        <p:txBody>
          <a:bodyPr/>
          <a:lstStyle>
            <a:lvl1pPr marL="10800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260800" y="3470098"/>
            <a:ext cx="4883200" cy="576000"/>
          </a:xfrm>
          <a:prstGeom prst="rect">
            <a:avLst/>
          </a:prstGeom>
          <a:solidFill>
            <a:srgbClr val="009DD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4491328" y="3503147"/>
            <a:ext cx="4287838" cy="42963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4260800" y="2202549"/>
            <a:ext cx="4883200" cy="1267715"/>
          </a:xfrm>
          <a:solidFill>
            <a:srgbClr val="003366"/>
          </a:solidFill>
        </p:spPr>
        <p:txBody>
          <a:bodyPr lIns="360000" rIns="360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Gleichschenkliges Dreieck 11"/>
          <p:cNvSpPr>
            <a:spLocks noChangeAspect="1"/>
          </p:cNvSpPr>
          <p:nvPr userDrawn="1"/>
        </p:nvSpPr>
        <p:spPr>
          <a:xfrm rot="10800000">
            <a:off x="4646443" y="3470098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6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1B43E0D-FBF3-4368-AB60-CE8AAC7C7C84}"/>
              </a:ext>
            </a:extLst>
          </p:cNvPr>
          <p:cNvSpPr txBox="1"/>
          <p:nvPr userDrawn="1"/>
        </p:nvSpPr>
        <p:spPr>
          <a:xfrm>
            <a:off x="827584" y="4809514"/>
            <a:ext cx="79207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+mj-lt"/>
              </a:rPr>
              <a:t>© Stefan Wesemann IHK GS Schleswig| 3. März 2021 | </a:t>
            </a:r>
            <a:fld id="{4B4F015F-27F6-4A40-B64A-61DD8010359B}" type="slidenum">
              <a:rPr lang="de-DE" sz="800" smtClean="0">
                <a:latin typeface="+mj-lt"/>
              </a:rPr>
              <a:pPr algn="r"/>
              <a:t>‹Nr.›</a:t>
            </a:fld>
            <a:endParaRPr lang="de-DE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59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80F6AF-DF76-4C6F-AADC-E6E1514BD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01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1115616" y="4764200"/>
            <a:ext cx="79207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gfa Rotis Sans Serif" panose="00000400000000000000" pitchFamily="2" charset="0"/>
              </a:rPr>
              <a:t>© Stefan Wesemann, IHK Flensburg, GS Schleswig | Basiswissen Existenzgründung | 21. März 2024| </a:t>
            </a:r>
            <a:fld id="{4B4F015F-27F6-4A40-B64A-61DD8010359B}" type="slidenum">
              <a:rPr lang="de-DE" sz="800" smtClean="0">
                <a:latin typeface="Agfa Rotis Sans Serif" panose="00000400000000000000" pitchFamily="2" charset="0"/>
              </a:rPr>
              <a:pPr algn="r"/>
              <a:t>‹Nr.›</a:t>
            </a:fld>
            <a:endParaRPr lang="de-DE" sz="800" dirty="0">
              <a:latin typeface="Agfa Rotis Sans Seri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964616" y="0"/>
            <a:ext cx="179387" cy="5143500"/>
          </a:xfrm>
          <a:prstGeom prst="rect">
            <a:avLst/>
          </a:prstGeom>
          <a:solidFill>
            <a:srgbClr val="0038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 rot="16200000">
            <a:off x="7601682" y="1428018"/>
            <a:ext cx="244487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defRPr/>
            </a:pPr>
            <a:r>
              <a:rPr lang="de-DE" sz="900" dirty="0">
                <a:solidFill>
                  <a:srgbClr val="003882"/>
                </a:solidFill>
                <a:latin typeface="Rotis Sans Serif" panose="020B0500000000000000" pitchFamily="34" charset="0"/>
              </a:rPr>
              <a:t> </a:t>
            </a:r>
            <a:r>
              <a:rPr lang="de-DE" sz="900" dirty="0">
                <a:solidFill>
                  <a:srgbClr val="003882"/>
                </a:solidFill>
                <a:latin typeface="Rotis Sans Serif" panose="020B0500000000000000" pitchFamily="34" charset="0"/>
                <a:cs typeface="Arial" panose="020B0604020202020204" pitchFamily="34" charset="0"/>
              </a:rPr>
              <a:t>Geschäftsstelle Schleswig</a:t>
            </a:r>
            <a:endParaRPr lang="de-DE" sz="900" dirty="0">
              <a:solidFill>
                <a:srgbClr val="0038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8" descr="IHK_Logo_FL_4c_RZ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94401"/>
            <a:ext cx="1619250" cy="3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7595839" y="4927571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latin typeface="Rotis Sans Serif" panose="020B0500000000000000" pitchFamily="34" charset="0"/>
              </a:rPr>
              <a:t> </a:t>
            </a: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27.03.2020 I </a:t>
            </a:r>
            <a:fld id="{ACC46DCC-67A7-45D8-81D9-C373483B9ED0}" type="slidenum">
              <a:rPr lang="de-DE" sz="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 userDrawn="1"/>
        </p:nvSpPr>
        <p:spPr bwMode="auto">
          <a:xfrm>
            <a:off x="8867776" y="210742"/>
            <a:ext cx="193675" cy="145256"/>
          </a:xfrm>
          <a:prstGeom prst="ellipse">
            <a:avLst/>
          </a:prstGeom>
          <a:solidFill>
            <a:srgbClr val="003882"/>
          </a:solidFill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D3204C-31A0-4039-B2F0-C8E23E42DA35}"/>
              </a:ext>
            </a:extLst>
          </p:cNvPr>
          <p:cNvSpPr/>
          <p:nvPr userDrawn="1"/>
        </p:nvSpPr>
        <p:spPr>
          <a:xfrm>
            <a:off x="827789" y="4927570"/>
            <a:ext cx="178446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>
                <a:latin typeface="Arial" panose="020B0604020202020204" pitchFamily="34" charset="0"/>
                <a:cs typeface="Arial" panose="020B0604020202020204" pitchFamily="34" charset="0"/>
              </a:rPr>
              <a:t>© Copyright Stefan Wesemann, IHK Flensburg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8014" y="944166"/>
            <a:ext cx="7204075" cy="17895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611189" y="4786312"/>
            <a:ext cx="7488237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A28D27B-BD42-C5CF-9139-A22A002DDB28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A4C8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546BFE-0868-BEDB-E296-142202636B6E}"/>
              </a:ext>
            </a:extLst>
          </p:cNvPr>
          <p:cNvSpPr txBox="1"/>
          <p:nvPr userDrawn="1"/>
        </p:nvSpPr>
        <p:spPr>
          <a:xfrm>
            <a:off x="457200" y="4938338"/>
            <a:ext cx="237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Flensburg, 25.04.24</a:t>
            </a:r>
          </a:p>
        </p:txBody>
      </p:sp>
    </p:spTree>
    <p:extLst>
      <p:ext uri="{BB962C8B-B14F-4D97-AF65-F5344CB8AC3E}">
        <p14:creationId xmlns:p14="http://schemas.microsoft.com/office/powerpoint/2010/main" val="2409972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E7C5-2C55-42C4-8C79-A459D83BFE3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23.05.2024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699C-F808-4C07-94DF-8D99B7D6B81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17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D0730-CA9D-47BC-9A70-2439D7A9E71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23.05.2024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58BFA-8662-4E7D-9768-193A805FF12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28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F554-927D-467B-AD84-052A408CB54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23.05.2024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D67A-C17E-491A-A91E-240B2B4CC91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F40F-8D3F-47A1-A6ED-85D85033A78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23.05.2024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D16D-BFD4-4320-B3F6-26190880FDD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7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Aufzählung römische Ziff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25.03.2021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Basisseminar Existenzgründung</a:t>
            </a:r>
          </a:p>
        </p:txBody>
      </p:sp>
    </p:spTree>
    <p:extLst>
      <p:ext uri="{BB962C8B-B14F-4D97-AF65-F5344CB8AC3E}">
        <p14:creationId xmlns:p14="http://schemas.microsoft.com/office/powerpoint/2010/main" val="584881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1DB9F-B4FD-41FC-862F-76B5130196F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23.05.2024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130D-0AC6-4A30-A2F4-D605D1AEE22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52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B637-2804-43DE-918E-D2774AAC474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23.05.2024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8CD1C-566F-4C7D-8775-BEA8522442B9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4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6E96-6A20-4C37-810B-94E77DE47C0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23.05.2024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4014-41F6-4D60-BED5-31438C15F677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15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49F0-888D-496E-9CD4-B5FEC0C8013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23.05.2024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1C8B-59C0-4674-89F0-101A305DFFA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48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B1CE-86FD-4D53-A14C-01611B49B74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23.05.2024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4E69-CA09-4523-93DE-5928C1FE22F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0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BCF-4C21-447A-9647-63019A7F8DA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23.05.2024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5BD8-8410-4E91-A05D-B813A27A717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5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3222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>
          <a:xfrm>
            <a:off x="467544" y="123478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1600" kern="1200" dirty="0">
              <a:solidFill>
                <a:srgbClr val="5959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0800" y="1735200"/>
            <a:ext cx="8222400" cy="2880000"/>
          </a:xfrm>
        </p:spPr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SzPct val="7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80000"/>
              <a:buFont typeface="Symbol" panose="05050102010706020507" pitchFamily="18" charset="2"/>
              <a:buChar char="-"/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1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volle Bre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0800" y="1735200"/>
            <a:ext cx="8222400" cy="288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1608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Karte 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67E4CB2-825E-4403-9A6B-3C5EB81B5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60" y="1784032"/>
            <a:ext cx="3319843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5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 hasCustomPrompt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756236" y="1754610"/>
            <a:ext cx="3924301" cy="2880000"/>
          </a:xfrm>
          <a:solidFill>
            <a:srgbClr val="F3F3F3"/>
          </a:solidFill>
          <a:ln>
            <a:solidFill>
              <a:srgbClr val="F3F3F3"/>
            </a:solidFill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3462" y="1754610"/>
            <a:ext cx="3924301" cy="2880000"/>
          </a:xfrm>
          <a:solidFill>
            <a:srgbClr val="F3F3F3"/>
          </a:solidFill>
          <a:ln>
            <a:solidFill>
              <a:srgbClr val="F3F3F3"/>
            </a:solidFill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4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65501" y="1754609"/>
            <a:ext cx="3921126" cy="2880000"/>
          </a:xfrm>
        </p:spPr>
        <p:txBody>
          <a:bodyPr>
            <a:normAutofit/>
          </a:bodyPr>
          <a:lstStyle>
            <a:lvl1pPr marL="108000" indent="0">
              <a:lnSpc>
                <a:spcPct val="12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0396" y="1754609"/>
            <a:ext cx="3924301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72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mit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7" y="1210440"/>
            <a:ext cx="3746507" cy="704851"/>
          </a:xfrm>
          <a:solidFill>
            <a:srgbClr val="009DD4"/>
          </a:solidFill>
          <a:effectLst/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41" hasCustomPrompt="1"/>
          </p:nvPr>
        </p:nvSpPr>
        <p:spPr>
          <a:xfrm>
            <a:off x="3491975" y="1210441"/>
            <a:ext cx="706969" cy="709200"/>
          </a:xfrm>
          <a:solidFill>
            <a:srgbClr val="E6E6E6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42" hasCustomPrompt="1"/>
          </p:nvPr>
        </p:nvSpPr>
        <p:spPr>
          <a:xfrm>
            <a:off x="452442" y="1983131"/>
            <a:ext cx="3746502" cy="20953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4948738" y="1214480"/>
            <a:ext cx="3746507" cy="704851"/>
          </a:xfrm>
          <a:solidFill>
            <a:srgbClr val="009DD4"/>
          </a:solidFill>
          <a:effectLst/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8" name="Bildplatzhalter 13"/>
          <p:cNvSpPr>
            <a:spLocks noGrp="1"/>
          </p:cNvSpPr>
          <p:nvPr>
            <p:ph type="pic" sz="quarter" idx="44" hasCustomPrompt="1"/>
          </p:nvPr>
        </p:nvSpPr>
        <p:spPr>
          <a:xfrm>
            <a:off x="7988276" y="1919331"/>
            <a:ext cx="706969" cy="762000"/>
          </a:xfrm>
          <a:solidFill>
            <a:srgbClr val="E6E6E6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4948743" y="1930020"/>
            <a:ext cx="3039537" cy="772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20" name="Textplatzhalt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4948743" y="1987170"/>
            <a:ext cx="3040068" cy="217047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46" hasCustomPrompt="1"/>
          </p:nvPr>
        </p:nvSpPr>
        <p:spPr>
          <a:xfrm>
            <a:off x="4948743" y="2192664"/>
            <a:ext cx="3040068" cy="4857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E-Mail Adresse und Telefonnummer</a:t>
            </a:r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47" hasCustomPrompt="1"/>
          </p:nvPr>
        </p:nvSpPr>
        <p:spPr>
          <a:xfrm>
            <a:off x="480482" y="2207242"/>
            <a:ext cx="3718462" cy="4857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E-Mail Adresse und Telefonnummer</a:t>
            </a:r>
          </a:p>
        </p:txBody>
      </p:sp>
      <p:sp>
        <p:nvSpPr>
          <p:cNvPr id="25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6EB79EF-6280-4C94-B552-991D6B1002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357" y="3256682"/>
            <a:ext cx="6101843" cy="8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7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Fr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25.03.2021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CB4D-E629-4C70-AE40-AA27C652034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428626" y="1779662"/>
            <a:ext cx="82581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>
                <a:ln w="0"/>
                <a:solidFill>
                  <a:srgbClr val="003366"/>
                </a:solidFill>
                <a:effectLst/>
              </a:rPr>
              <a:t>Fragen?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CF7FC5-8B78-45B3-81F6-1AA43FEC3D74}"/>
              </a:ext>
            </a:extLst>
          </p:cNvPr>
          <p:cNvSpPr/>
          <p:nvPr userDrawn="1"/>
        </p:nvSpPr>
        <p:spPr>
          <a:xfrm>
            <a:off x="460550" y="2691954"/>
            <a:ext cx="82581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>
                <a:ln w="0"/>
                <a:solidFill>
                  <a:srgbClr val="009DD1"/>
                </a:solidFill>
                <a:effectLst/>
              </a:rPr>
              <a:t>Einfach stellen.</a:t>
            </a:r>
          </a:p>
        </p:txBody>
      </p:sp>
    </p:spTree>
    <p:extLst>
      <p:ext uri="{BB962C8B-B14F-4D97-AF65-F5344CB8AC3E}">
        <p14:creationId xmlns:p14="http://schemas.microsoft.com/office/powerpoint/2010/main" val="149748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4BB095E1-6710-4930-83CA-E59739492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6757"/>
          <a:stretch/>
        </p:blipFill>
        <p:spPr>
          <a:xfrm>
            <a:off x="7415785" y="-207351"/>
            <a:ext cx="1548703" cy="1296626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25.03.2021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7ECB4D-E629-4C70-AE40-AA27C652034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65600"/>
            <a:ext cx="7009200" cy="58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9208775" y="4935"/>
            <a:ext cx="504000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Ocean</a:t>
            </a:r>
          </a:p>
        </p:txBody>
      </p:sp>
      <p:sp>
        <p:nvSpPr>
          <p:cNvPr id="33" name="Rechteck 32"/>
          <p:cNvSpPr/>
          <p:nvPr userDrawn="1"/>
        </p:nvSpPr>
        <p:spPr>
          <a:xfrm>
            <a:off x="9208775" y="211750"/>
            <a:ext cx="504000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Sky</a:t>
            </a:r>
          </a:p>
        </p:txBody>
      </p:sp>
      <p:sp>
        <p:nvSpPr>
          <p:cNvPr id="34" name="Rechteck 33"/>
          <p:cNvSpPr/>
          <p:nvPr userDrawn="1"/>
        </p:nvSpPr>
        <p:spPr>
          <a:xfrm>
            <a:off x="9208775" y="418565"/>
            <a:ext cx="504000" cy="180000"/>
          </a:xfrm>
          <a:prstGeom prst="rect">
            <a:avLst/>
          </a:prstGeom>
          <a:solidFill>
            <a:srgbClr val="009E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80%</a:t>
            </a:r>
          </a:p>
        </p:txBody>
      </p:sp>
      <p:sp>
        <p:nvSpPr>
          <p:cNvPr id="35" name="Rechteck 34"/>
          <p:cNvSpPr/>
          <p:nvPr userDrawn="1"/>
        </p:nvSpPr>
        <p:spPr>
          <a:xfrm>
            <a:off x="9208775" y="625380"/>
            <a:ext cx="504000" cy="180000"/>
          </a:xfrm>
          <a:prstGeom prst="rect">
            <a:avLst/>
          </a:prstGeom>
          <a:solidFill>
            <a:srgbClr val="009ED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70%</a:t>
            </a:r>
          </a:p>
        </p:txBody>
      </p:sp>
      <p:sp>
        <p:nvSpPr>
          <p:cNvPr id="36" name="Rechteck 35"/>
          <p:cNvSpPr/>
          <p:nvPr userDrawn="1"/>
        </p:nvSpPr>
        <p:spPr>
          <a:xfrm>
            <a:off x="9208775" y="832195"/>
            <a:ext cx="504000" cy="180000"/>
          </a:xfrm>
          <a:prstGeom prst="rect">
            <a:avLst/>
          </a:prstGeom>
          <a:solidFill>
            <a:srgbClr val="009E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60%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9208775" y="1039010"/>
            <a:ext cx="504000" cy="180000"/>
          </a:xfrm>
          <a:prstGeom prst="rect">
            <a:avLst/>
          </a:prstGeom>
          <a:solidFill>
            <a:srgbClr val="009E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50%</a:t>
            </a:r>
          </a:p>
        </p:txBody>
      </p:sp>
      <p:sp>
        <p:nvSpPr>
          <p:cNvPr id="38" name="Rechteck 37"/>
          <p:cNvSpPr/>
          <p:nvPr userDrawn="1"/>
        </p:nvSpPr>
        <p:spPr>
          <a:xfrm>
            <a:off x="9208775" y="1245825"/>
            <a:ext cx="504000" cy="180000"/>
          </a:xfrm>
          <a:prstGeom prst="rect">
            <a:avLst/>
          </a:prstGeom>
          <a:solidFill>
            <a:srgbClr val="009ED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40%</a:t>
            </a:r>
          </a:p>
        </p:txBody>
      </p:sp>
      <p:sp>
        <p:nvSpPr>
          <p:cNvPr id="39" name="Rechteck 38"/>
          <p:cNvSpPr/>
          <p:nvPr userDrawn="1"/>
        </p:nvSpPr>
        <p:spPr>
          <a:xfrm>
            <a:off x="9208775" y="1452640"/>
            <a:ext cx="504000" cy="180000"/>
          </a:xfrm>
          <a:prstGeom prst="rect">
            <a:avLst/>
          </a:prstGeom>
          <a:solidFill>
            <a:srgbClr val="009ED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30%</a:t>
            </a:r>
          </a:p>
        </p:txBody>
      </p:sp>
      <p:sp>
        <p:nvSpPr>
          <p:cNvPr id="40" name="Rechteck 39"/>
          <p:cNvSpPr/>
          <p:nvPr userDrawn="1"/>
        </p:nvSpPr>
        <p:spPr>
          <a:xfrm>
            <a:off x="9208775" y="1659455"/>
            <a:ext cx="504000" cy="180000"/>
          </a:xfrm>
          <a:prstGeom prst="rect">
            <a:avLst/>
          </a:prstGeom>
          <a:solidFill>
            <a:srgbClr val="009E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20%</a:t>
            </a:r>
          </a:p>
        </p:txBody>
      </p:sp>
      <p:sp>
        <p:nvSpPr>
          <p:cNvPr id="41" name="Rechteck 40"/>
          <p:cNvSpPr/>
          <p:nvPr userDrawn="1"/>
        </p:nvSpPr>
        <p:spPr>
          <a:xfrm>
            <a:off x="9208775" y="1866270"/>
            <a:ext cx="504000" cy="180000"/>
          </a:xfrm>
          <a:prstGeom prst="rect">
            <a:avLst/>
          </a:prstGeom>
          <a:solidFill>
            <a:srgbClr val="009ED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10%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9208775" y="2073085"/>
            <a:ext cx="504000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Titan</a:t>
            </a:r>
          </a:p>
        </p:txBody>
      </p:sp>
      <p:sp>
        <p:nvSpPr>
          <p:cNvPr id="43" name="Rechteck 42"/>
          <p:cNvSpPr/>
          <p:nvPr userDrawn="1"/>
        </p:nvSpPr>
        <p:spPr>
          <a:xfrm>
            <a:off x="9208775" y="2279900"/>
            <a:ext cx="504000" cy="180000"/>
          </a:xfrm>
          <a:prstGeom prst="rect">
            <a:avLst/>
          </a:prstGeom>
          <a:solidFill>
            <a:srgbClr val="58585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80%</a:t>
            </a:r>
          </a:p>
        </p:txBody>
      </p:sp>
      <p:sp>
        <p:nvSpPr>
          <p:cNvPr id="44" name="Rechteck 43"/>
          <p:cNvSpPr/>
          <p:nvPr userDrawn="1"/>
        </p:nvSpPr>
        <p:spPr>
          <a:xfrm>
            <a:off x="9208775" y="2486715"/>
            <a:ext cx="504000" cy="180000"/>
          </a:xfrm>
          <a:prstGeom prst="rect">
            <a:avLst/>
          </a:prstGeom>
          <a:solidFill>
            <a:srgbClr val="58585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70%</a:t>
            </a:r>
          </a:p>
        </p:txBody>
      </p:sp>
      <p:sp>
        <p:nvSpPr>
          <p:cNvPr id="45" name="Rechteck 44"/>
          <p:cNvSpPr/>
          <p:nvPr userDrawn="1"/>
        </p:nvSpPr>
        <p:spPr>
          <a:xfrm>
            <a:off x="9208775" y="2693530"/>
            <a:ext cx="504000" cy="180000"/>
          </a:xfrm>
          <a:prstGeom prst="rect">
            <a:avLst/>
          </a:prstGeom>
          <a:solidFill>
            <a:srgbClr val="585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60%</a:t>
            </a:r>
          </a:p>
        </p:txBody>
      </p:sp>
      <p:sp>
        <p:nvSpPr>
          <p:cNvPr id="46" name="Rechteck 45"/>
          <p:cNvSpPr/>
          <p:nvPr userDrawn="1"/>
        </p:nvSpPr>
        <p:spPr>
          <a:xfrm>
            <a:off x="9208775" y="2900345"/>
            <a:ext cx="504000" cy="180000"/>
          </a:xfrm>
          <a:prstGeom prst="rect">
            <a:avLst/>
          </a:prstGeom>
          <a:solidFill>
            <a:srgbClr val="58585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50%</a:t>
            </a:r>
          </a:p>
        </p:txBody>
      </p:sp>
      <p:sp>
        <p:nvSpPr>
          <p:cNvPr id="47" name="Rechteck 46"/>
          <p:cNvSpPr/>
          <p:nvPr userDrawn="1"/>
        </p:nvSpPr>
        <p:spPr>
          <a:xfrm>
            <a:off x="9208775" y="3107160"/>
            <a:ext cx="504000" cy="180000"/>
          </a:xfrm>
          <a:prstGeom prst="rect">
            <a:avLst/>
          </a:prstGeom>
          <a:solidFill>
            <a:srgbClr val="58585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40%</a:t>
            </a:r>
          </a:p>
        </p:txBody>
      </p:sp>
      <p:sp>
        <p:nvSpPr>
          <p:cNvPr id="48" name="Rechteck 47"/>
          <p:cNvSpPr/>
          <p:nvPr userDrawn="1"/>
        </p:nvSpPr>
        <p:spPr>
          <a:xfrm>
            <a:off x="9208775" y="3313975"/>
            <a:ext cx="504000" cy="180000"/>
          </a:xfrm>
          <a:prstGeom prst="rect">
            <a:avLst/>
          </a:prstGeom>
          <a:solidFill>
            <a:srgbClr val="58585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30%</a:t>
            </a:r>
          </a:p>
        </p:txBody>
      </p:sp>
      <p:sp>
        <p:nvSpPr>
          <p:cNvPr id="49" name="Rechteck 48"/>
          <p:cNvSpPr/>
          <p:nvPr userDrawn="1"/>
        </p:nvSpPr>
        <p:spPr>
          <a:xfrm>
            <a:off x="9208775" y="3520790"/>
            <a:ext cx="504000" cy="180000"/>
          </a:xfrm>
          <a:prstGeom prst="rect">
            <a:avLst/>
          </a:prstGeom>
          <a:solidFill>
            <a:srgbClr val="58585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20%</a:t>
            </a:r>
          </a:p>
        </p:txBody>
      </p:sp>
      <p:sp>
        <p:nvSpPr>
          <p:cNvPr id="50" name="Rechteck 49"/>
          <p:cNvSpPr/>
          <p:nvPr userDrawn="1"/>
        </p:nvSpPr>
        <p:spPr>
          <a:xfrm>
            <a:off x="9208775" y="3727605"/>
            <a:ext cx="504000" cy="180000"/>
          </a:xfrm>
          <a:prstGeom prst="rect">
            <a:avLst/>
          </a:prstGeom>
          <a:solidFill>
            <a:srgbClr val="58585A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10%</a:t>
            </a:r>
          </a:p>
        </p:txBody>
      </p:sp>
      <p:sp>
        <p:nvSpPr>
          <p:cNvPr id="51" name="Rechteck 50"/>
          <p:cNvSpPr/>
          <p:nvPr userDrawn="1"/>
        </p:nvSpPr>
        <p:spPr>
          <a:xfrm>
            <a:off x="9208775" y="3934420"/>
            <a:ext cx="504000" cy="180000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Lime</a:t>
            </a:r>
          </a:p>
        </p:txBody>
      </p:sp>
      <p:sp>
        <p:nvSpPr>
          <p:cNvPr id="52" name="Rechteck 51"/>
          <p:cNvSpPr/>
          <p:nvPr userDrawn="1"/>
        </p:nvSpPr>
        <p:spPr>
          <a:xfrm>
            <a:off x="9208775" y="4141235"/>
            <a:ext cx="504000" cy="180000"/>
          </a:xfrm>
          <a:prstGeom prst="rect">
            <a:avLst/>
          </a:prstGeom>
          <a:solidFill>
            <a:srgbClr val="E4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Hibiscus</a:t>
            </a:r>
          </a:p>
        </p:txBody>
      </p:sp>
      <p:sp>
        <p:nvSpPr>
          <p:cNvPr id="53" name="Rechteck 52"/>
          <p:cNvSpPr/>
          <p:nvPr userDrawn="1"/>
        </p:nvSpPr>
        <p:spPr>
          <a:xfrm>
            <a:off x="9208775" y="4348050"/>
            <a:ext cx="504000" cy="180000"/>
          </a:xfrm>
          <a:prstGeom prst="rect">
            <a:avLst/>
          </a:prstGeom>
          <a:solidFill>
            <a:srgbClr val="9F5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Mauve</a:t>
            </a:r>
          </a:p>
        </p:txBody>
      </p:sp>
      <p:sp>
        <p:nvSpPr>
          <p:cNvPr id="54" name="Rechteck 53"/>
          <p:cNvSpPr/>
          <p:nvPr userDrawn="1"/>
        </p:nvSpPr>
        <p:spPr>
          <a:xfrm>
            <a:off x="9208775" y="4554865"/>
            <a:ext cx="504000" cy="180000"/>
          </a:xfrm>
          <a:prstGeom prst="rect">
            <a:avLst/>
          </a:prstGeom>
          <a:solidFill>
            <a:srgbClr val="F08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Mandarin</a:t>
            </a:r>
          </a:p>
        </p:txBody>
      </p:sp>
      <p:sp>
        <p:nvSpPr>
          <p:cNvPr id="55" name="Rechteck 54"/>
          <p:cNvSpPr/>
          <p:nvPr userDrawn="1"/>
        </p:nvSpPr>
        <p:spPr>
          <a:xfrm>
            <a:off x="9208775" y="4761680"/>
            <a:ext cx="504000" cy="1800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Sun</a:t>
            </a:r>
          </a:p>
        </p:txBody>
      </p:sp>
      <p:sp>
        <p:nvSpPr>
          <p:cNvPr id="57" name="Rechteck 56"/>
          <p:cNvSpPr/>
          <p:nvPr userDrawn="1"/>
        </p:nvSpPr>
        <p:spPr>
          <a:xfrm>
            <a:off x="9208775" y="4968486"/>
            <a:ext cx="504000" cy="180000"/>
          </a:xfrm>
          <a:prstGeom prst="rect">
            <a:avLst/>
          </a:prstGeom>
          <a:solidFill>
            <a:srgbClr val="B1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700" b="0" dirty="0"/>
              <a:t>Stone</a:t>
            </a:r>
          </a:p>
        </p:txBody>
      </p:sp>
    </p:spTree>
    <p:extLst>
      <p:ext uri="{BB962C8B-B14F-4D97-AF65-F5344CB8AC3E}">
        <p14:creationId xmlns:p14="http://schemas.microsoft.com/office/powerpoint/2010/main" val="24129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6" r:id="rId7"/>
    <p:sldLayoutId id="2147483651" r:id="rId8"/>
    <p:sldLayoutId id="2147483681" r:id="rId9"/>
    <p:sldLayoutId id="2147483683" r:id="rId10"/>
    <p:sldLayoutId id="2147483684" r:id="rId11"/>
    <p:sldLayoutId id="2147483689" r:id="rId12"/>
    <p:sldLayoutId id="2147483690" r:id="rId13"/>
    <p:sldLayoutId id="2147483691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7600" indent="-399600" algn="l" defTabSz="914400" rtl="0" eaLnBrk="1" latinLnBrk="0" hangingPunct="1">
        <a:lnSpc>
          <a:spcPct val="120000"/>
        </a:lnSpc>
        <a:spcBef>
          <a:spcPct val="20000"/>
        </a:spcBef>
        <a:buClr>
          <a:schemeClr val="accent3"/>
        </a:buClr>
        <a:buFont typeface="+mj-lt"/>
        <a:buAutoNum type="romanUcPeriod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SzPct val="70000"/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Symbol" panose="05050102010706020507" pitchFamily="18" charset="2"/>
        <a:buChar char="-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79512" y="195486"/>
            <a:ext cx="8784976" cy="10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BD20F4-A896-4552-94DF-2F069B9FEB6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23.05.2024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5E2216-25C1-4620-9EE6-6E9CD87B2549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A7B04.9E61B4E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536830" y="3503147"/>
            <a:ext cx="4242335" cy="429635"/>
          </a:xfrm>
        </p:spPr>
        <p:txBody>
          <a:bodyPr>
            <a:normAutofit/>
          </a:bodyPr>
          <a:lstStyle/>
          <a:p>
            <a:r>
              <a:rPr lang="de-DE" dirty="0"/>
              <a:t>Kickoff-Veranstaltung Arbeitszirkel BGM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260800" y="1635646"/>
            <a:ext cx="4883200" cy="1834619"/>
          </a:xfrm>
        </p:spPr>
        <p:txBody>
          <a:bodyPr>
            <a:normAutofit/>
          </a:bodyPr>
          <a:lstStyle/>
          <a:p>
            <a:r>
              <a:rPr lang="de-DE" sz="2400" dirty="0"/>
              <a:t>BGM – Wirtschaftlicher Erfolg durch gesunde Mitarbeitende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5119857-6EE6-A8F2-6D29-BBA9BC519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6830" y="173740"/>
            <a:ext cx="1678305" cy="4953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B6EF082-2F39-911D-B1C4-79BEA54E2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230"/>
            <a:ext cx="3219906" cy="70032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B4CCA2B-78C8-EBF7-BBB6-0B6700FDC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646"/>
            <a:ext cx="368720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6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467544" y="257534"/>
            <a:ext cx="638046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Säulen des BGM</a:t>
            </a:r>
            <a:endParaRPr lang="de-DE" sz="3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822F35-65C5-4C18-9BF5-0ADCC021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9144000" cy="40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8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243763" y="123478"/>
            <a:ext cx="638046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e-DE" sz="3300" b="1" dirty="0" err="1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neverending</a:t>
            </a:r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300" b="1" dirty="0" err="1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</a:t>
            </a:r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E7465E-287B-44BA-8EAD-1B9FC5425A98}"/>
              </a:ext>
            </a:extLst>
          </p:cNvPr>
          <p:cNvSpPr txBox="1"/>
          <p:nvPr/>
        </p:nvSpPr>
        <p:spPr>
          <a:xfrm>
            <a:off x="4139952" y="4941795"/>
            <a:ext cx="44688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de-DE" sz="9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https://www.umg.eu/karriere/betriebliches-gesundheitsmanagement/projekte/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BA147F-BFD7-43C5-88A0-5DEF7F06B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812"/>
            <a:ext cx="9139653" cy="42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8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fik: Kooperationsverbund Gesundheitliche Chancengleichheit (4x3 Matrix mit 12 Einzelbildern für jedes Kriterium)">
            <a:extLst>
              <a:ext uri="{FF2B5EF4-FFF2-40B4-BE49-F238E27FC236}">
                <a16:creationId xmlns:a16="http://schemas.microsoft.com/office/drawing/2014/main" id="{F544547F-E8A7-41B3-88D2-C43B59A64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" b="3151"/>
          <a:stretch/>
        </p:blipFill>
        <p:spPr bwMode="auto">
          <a:xfrm>
            <a:off x="2627784" y="1318098"/>
            <a:ext cx="3815273" cy="35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BB48DA3-10CD-4239-9EA7-B1E93A1FECD1}"/>
              </a:ext>
            </a:extLst>
          </p:cNvPr>
          <p:cNvSpPr txBox="1"/>
          <p:nvPr/>
        </p:nvSpPr>
        <p:spPr>
          <a:xfrm>
            <a:off x="490084" y="532268"/>
            <a:ext cx="3672408" cy="76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lnSpc>
                <a:spcPct val="250000"/>
              </a:lnSpc>
              <a:defRPr/>
            </a:pPr>
            <a:r>
              <a:rPr lang="de-DE" sz="2100" b="1" dirty="0">
                <a:solidFill>
                  <a:srgbClr val="4E4E4D"/>
                </a:solidFill>
                <a:latin typeface="Calibri"/>
              </a:rPr>
              <a:t>Qualitätskriterien guter Praxis</a:t>
            </a:r>
          </a:p>
        </p:txBody>
      </p:sp>
      <p:sp>
        <p:nvSpPr>
          <p:cNvPr id="9" name="Titel 9">
            <a:extLst>
              <a:ext uri="{FF2B5EF4-FFF2-40B4-BE49-F238E27FC236}">
                <a16:creationId xmlns:a16="http://schemas.microsoft.com/office/drawing/2014/main" id="{BEDD9938-FCE0-4A35-99D3-FBB537AD5B83}"/>
              </a:ext>
            </a:extLst>
          </p:cNvPr>
          <p:cNvSpPr txBox="1">
            <a:spLocks/>
          </p:cNvSpPr>
          <p:nvPr/>
        </p:nvSpPr>
        <p:spPr bwMode="auto">
          <a:xfrm>
            <a:off x="467544" y="187426"/>
            <a:ext cx="638046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Maßnahmen strukturiert planen</a:t>
            </a:r>
            <a:endParaRPr lang="de-DE" sz="3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C757FD-B9D1-4C66-8175-FDB2276456F9}"/>
              </a:ext>
            </a:extLst>
          </p:cNvPr>
          <p:cNvSpPr txBox="1"/>
          <p:nvPr/>
        </p:nvSpPr>
        <p:spPr>
          <a:xfrm>
            <a:off x="4139952" y="4941795"/>
            <a:ext cx="44688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de-DE" sz="9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https://www.gesundheitliche-chancengleichheit.de/good-practice-kriterien/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8932E7-0FD0-4CBE-AD21-7963C7DCC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C9214FD-8D63-4080-BA8D-62E2E8944544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137642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2"/>
          <p:cNvSpPr>
            <a:spLocks noChangeArrowheads="1"/>
          </p:cNvSpPr>
          <p:nvPr/>
        </p:nvSpPr>
        <p:spPr bwMode="auto">
          <a:xfrm>
            <a:off x="2482454" y="1982391"/>
            <a:ext cx="2678906" cy="13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3399FF"/>
              </a:solidFill>
              <a:latin typeface="Century Gothic" pitchFamily="34" charset="0"/>
            </a:endParaRPr>
          </a:p>
        </p:txBody>
      </p:sp>
      <p:sp>
        <p:nvSpPr>
          <p:cNvPr id="5" name="Titel 9">
            <a:extLst>
              <a:ext uri="{FF2B5EF4-FFF2-40B4-BE49-F238E27FC236}">
                <a16:creationId xmlns:a16="http://schemas.microsoft.com/office/drawing/2014/main" id="{9F8DCFA0-235B-66CC-780A-14E719FC6E5D}"/>
              </a:ext>
            </a:extLst>
          </p:cNvPr>
          <p:cNvSpPr txBox="1">
            <a:spLocks/>
          </p:cNvSpPr>
          <p:nvPr/>
        </p:nvSpPr>
        <p:spPr bwMode="auto">
          <a:xfrm>
            <a:off x="2771800" y="1419622"/>
            <a:ext cx="5781141" cy="32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6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Maßnahmen und Möglichkeiten</a:t>
            </a:r>
          </a:p>
          <a:p>
            <a:pPr algn="l" defTabSz="685800"/>
            <a:endParaRPr lang="de-DE" sz="2100" b="1" dirty="0">
              <a:solidFill>
                <a:srgbClr val="A4C8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85800"/>
            <a:r>
              <a:rPr lang="de-DE" sz="24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Betrieblichen Gesundheitsmanagements</a:t>
            </a:r>
          </a:p>
        </p:txBody>
      </p:sp>
      <p:pic>
        <p:nvPicPr>
          <p:cNvPr id="6" name="Bildplatzhalter 29">
            <a:extLst>
              <a:ext uri="{FF2B5EF4-FFF2-40B4-BE49-F238E27FC236}">
                <a16:creationId xmlns:a16="http://schemas.microsoft.com/office/drawing/2014/main" id="{8E3A4299-D211-48D5-9A9B-DCA06442D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0" t="8896" r="7280" b="4058"/>
          <a:stretch/>
        </p:blipFill>
        <p:spPr>
          <a:xfrm>
            <a:off x="251520" y="1106606"/>
            <a:ext cx="2520280" cy="3401939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66B68D04-6DCD-4BFB-A0A6-8D99283E0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0BC764C-F6D5-404B-BF0A-971A204CBAF9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282530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467544" y="246861"/>
            <a:ext cx="638046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Arbeits- und Gesundheitsschutz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39030F-4AC0-4620-8C56-8208503FE549}"/>
              </a:ext>
            </a:extLst>
          </p:cNvPr>
          <p:cNvSpPr txBox="1"/>
          <p:nvPr/>
        </p:nvSpPr>
        <p:spPr>
          <a:xfrm>
            <a:off x="531792" y="1195722"/>
            <a:ext cx="75182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2000" b="1" dirty="0">
                <a:solidFill>
                  <a:srgbClr val="4E4E4D"/>
                </a:solidFill>
                <a:latin typeface="Calibri"/>
              </a:rPr>
              <a:t>Gesetzliche Grundlage: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Arbeitsschutzgesetz (ArbSchG) mit Schutzzielen, 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2000" dirty="0" err="1">
                <a:solidFill>
                  <a:srgbClr val="4E4E4D"/>
                </a:solidFill>
                <a:latin typeface="Calibri"/>
              </a:rPr>
              <a:t>uvm</a:t>
            </a:r>
            <a:r>
              <a:rPr lang="de-DE" sz="2000" dirty="0">
                <a:solidFill>
                  <a:srgbClr val="4E4E4D"/>
                </a:solidFill>
                <a:latin typeface="Calibri"/>
              </a:rPr>
              <a:t>.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rgbClr val="4E4E4D"/>
              </a:solidFill>
              <a:latin typeface="Calibri"/>
            </a:endParaRPr>
          </a:p>
          <a:p>
            <a:pPr defTabSz="685800">
              <a:defRPr/>
            </a:pPr>
            <a:endParaRPr lang="de-DE" sz="1000" dirty="0">
              <a:solidFill>
                <a:srgbClr val="4E4E4D"/>
              </a:solidFill>
              <a:latin typeface="Calibri"/>
            </a:endParaRPr>
          </a:p>
          <a:p>
            <a:pPr defTabSz="685800">
              <a:defRPr/>
            </a:pPr>
            <a:r>
              <a:rPr lang="de-DE" sz="2000" b="1" dirty="0">
                <a:solidFill>
                  <a:srgbClr val="4E4E4D"/>
                </a:solidFill>
                <a:latin typeface="Calibri"/>
              </a:rPr>
              <a:t>Ziel: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menschengerechte Gestaltung der Arbeit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rgbClr val="4E4E4D"/>
              </a:solidFill>
              <a:latin typeface="Calibri"/>
            </a:endParaRPr>
          </a:p>
          <a:p>
            <a:pPr defTabSz="685800">
              <a:defRPr/>
            </a:pPr>
            <a:endParaRPr lang="de-DE" sz="1000" dirty="0">
              <a:solidFill>
                <a:srgbClr val="4E4E4D"/>
              </a:solidFill>
              <a:latin typeface="Calibri"/>
            </a:endParaRPr>
          </a:p>
          <a:p>
            <a:pPr defTabSz="685800">
              <a:defRPr/>
            </a:pPr>
            <a:r>
              <a:rPr lang="de-DE" sz="2000" b="1" dirty="0">
                <a:solidFill>
                  <a:srgbClr val="4E4E4D"/>
                </a:solidFill>
                <a:latin typeface="Calibri"/>
              </a:rPr>
              <a:t>Kern des Arbeitsschutzes: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Psychische und physische Gefährdungsermittlung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ABC834-9220-412B-B4D5-14864A66B6B2}"/>
              </a:ext>
            </a:extLst>
          </p:cNvPr>
          <p:cNvSpPr txBox="1"/>
          <p:nvPr/>
        </p:nvSpPr>
        <p:spPr>
          <a:xfrm>
            <a:off x="7002270" y="4941148"/>
            <a:ext cx="10527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de-DE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Grundbedürfnisse</a:t>
            </a:r>
          </a:p>
        </p:txBody>
      </p:sp>
      <p:pic>
        <p:nvPicPr>
          <p:cNvPr id="2050" name="Picture 2" descr="Arbeits- und Gesundheitsschutz 4.0 in der Verwaltung - ein Überblick in  Zeiten der Digitalisierung | dbb akademie">
            <a:extLst>
              <a:ext uri="{FF2B5EF4-FFF2-40B4-BE49-F238E27FC236}">
                <a16:creationId xmlns:a16="http://schemas.microsoft.com/office/drawing/2014/main" id="{B01B8358-6A34-4025-BB53-EEE6F256B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0"/>
          <a:stretch/>
        </p:blipFill>
        <p:spPr bwMode="auto">
          <a:xfrm>
            <a:off x="6448504" y="3579862"/>
            <a:ext cx="2634131" cy="131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4EC2E493-B1DF-472F-9221-7E91286D3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D82E710-C2B4-408B-9309-BE72B91FD14D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2697422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395536" y="193015"/>
            <a:ext cx="638046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Betriebliches Eingliederungsmanagement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E4609DC-9C41-4FB1-8DE0-3B569FDD83C0}"/>
              </a:ext>
            </a:extLst>
          </p:cNvPr>
          <p:cNvSpPr txBox="1"/>
          <p:nvPr/>
        </p:nvSpPr>
        <p:spPr>
          <a:xfrm>
            <a:off x="7002270" y="4941148"/>
            <a:ext cx="10527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de-DE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Grundbedürfnisse</a:t>
            </a:r>
          </a:p>
        </p:txBody>
      </p:sp>
      <p:pic>
        <p:nvPicPr>
          <p:cNvPr id="1026" name="Picture 2" descr="Betriebliches Eingliederungsmanagement (BEM) %">
            <a:extLst>
              <a:ext uri="{FF2B5EF4-FFF2-40B4-BE49-F238E27FC236}">
                <a16:creationId xmlns:a16="http://schemas.microsoft.com/office/drawing/2014/main" id="{6AE2CC4A-2AC1-42F9-A090-B9EA30D58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38"/>
          <a:stretch/>
        </p:blipFill>
        <p:spPr bwMode="auto">
          <a:xfrm>
            <a:off x="7069342" y="3723878"/>
            <a:ext cx="2013192" cy="11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E1CD178-E473-46A8-9958-37DF4975A0E1}"/>
              </a:ext>
            </a:extLst>
          </p:cNvPr>
          <p:cNvSpPr txBox="1"/>
          <p:nvPr/>
        </p:nvSpPr>
        <p:spPr>
          <a:xfrm>
            <a:off x="395536" y="1275606"/>
            <a:ext cx="78345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2000" b="1" dirty="0">
                <a:solidFill>
                  <a:srgbClr val="4E4E4D"/>
                </a:solidFill>
                <a:latin typeface="Calibri"/>
              </a:rPr>
              <a:t>Gesetzliche Grundlage: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§ 167 Sozialgesetzbuch IX seit dem 01.05.2004</a:t>
            </a:r>
          </a:p>
          <a:p>
            <a:pPr defTabSz="685800">
              <a:defRPr/>
            </a:pPr>
            <a:endParaRPr lang="de-DE" sz="2000" dirty="0">
              <a:solidFill>
                <a:srgbClr val="4E4E4D"/>
              </a:solidFill>
              <a:latin typeface="Calibri"/>
            </a:endParaRPr>
          </a:p>
          <a:p>
            <a:pPr defTabSz="685800">
              <a:defRPr/>
            </a:pPr>
            <a:r>
              <a:rPr lang="de-DE" sz="2000" b="1" dirty="0">
                <a:solidFill>
                  <a:srgbClr val="4E4E4D"/>
                </a:solidFill>
                <a:latin typeface="Calibri"/>
              </a:rPr>
              <a:t>Ziel: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Arbeitsunfähigkeit überwinden,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mit Leistungen und Hilfen erneute Arbeitsunfähigkeit vorbeugen, 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und den Arbeitsplatz erhalten!</a:t>
            </a:r>
          </a:p>
          <a:p>
            <a:pPr defTabSz="685800">
              <a:defRPr/>
            </a:pPr>
            <a:endParaRPr lang="de-DE" sz="2000" dirty="0">
              <a:solidFill>
                <a:srgbClr val="4E4E4D"/>
              </a:solidFill>
              <a:latin typeface="Calibri"/>
            </a:endParaRPr>
          </a:p>
          <a:p>
            <a:pPr defTabSz="685800">
              <a:defRPr/>
            </a:pPr>
            <a:r>
              <a:rPr lang="de-DE" sz="2000" b="1" dirty="0">
                <a:solidFill>
                  <a:srgbClr val="4E4E4D"/>
                </a:solidFill>
                <a:latin typeface="Calibri"/>
              </a:rPr>
              <a:t>Kern des BEM: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Fallmanagement im Sinne eines kooperativen Suchprozesses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73C6DB2-3C35-428D-940E-3D34C1C1F8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AC78A4A-0AE2-4960-B806-38979BFE184E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41977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243762" y="195486"/>
            <a:ext cx="8144661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Betriebliche Gesundheitsförderung</a:t>
            </a:r>
            <a:endParaRPr lang="de-DE" sz="3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280246B-6F8D-4001-A26A-3DC12FCC5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16971"/>
              </p:ext>
            </p:extLst>
          </p:nvPr>
        </p:nvGraphicFramePr>
        <p:xfrm>
          <a:off x="0" y="1203598"/>
          <a:ext cx="9144000" cy="3940725"/>
        </p:xfrm>
        <a:graphic>
          <a:graphicData uri="http://schemas.openxmlformats.org/drawingml/2006/table">
            <a:tbl>
              <a:tblPr/>
              <a:tblGrid>
                <a:gridCol w="1691680">
                  <a:extLst>
                    <a:ext uri="{9D8B030D-6E8A-4147-A177-3AD203B41FA5}">
                      <a16:colId xmlns:a16="http://schemas.microsoft.com/office/drawing/2014/main" val="388312427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3534266603"/>
                    </a:ext>
                  </a:extLst>
                </a:gridCol>
                <a:gridCol w="3995936">
                  <a:extLst>
                    <a:ext uri="{9D8B030D-6E8A-4147-A177-3AD203B41FA5}">
                      <a16:colId xmlns:a16="http://schemas.microsoft.com/office/drawing/2014/main" val="517411959"/>
                    </a:ext>
                  </a:extLst>
                </a:gridCol>
              </a:tblGrid>
              <a:tr h="3344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latin typeface="+mj-lt"/>
                        </a:rPr>
                        <a:t>Verhaltensorientierte Maßnahmen</a:t>
                      </a:r>
                      <a:endParaRPr lang="de-DE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latin typeface="+mj-lt"/>
                        </a:rPr>
                        <a:t>Verhältnisorientierte Maßnahmen</a:t>
                      </a:r>
                      <a:endParaRPr lang="de-DE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031017"/>
                  </a:ext>
                </a:extLst>
              </a:tr>
              <a:tr h="600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+mj-lt"/>
                        </a:rPr>
                        <a:t>Ernährung</a:t>
                      </a:r>
                      <a:endParaRPr lang="de-DE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+mj-lt"/>
                        </a:rPr>
                        <a:t>Ernährungskurse, Ernährungsberatung</a:t>
                      </a:r>
                      <a:endParaRPr lang="de-DE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+mj-lt"/>
                        </a:rPr>
                        <a:t>Gesunde Kantinenkost, Betriebliche gesunde Ernährungsangebote</a:t>
                      </a:r>
                      <a:endParaRPr lang="de-DE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463520"/>
                  </a:ext>
                </a:extLst>
              </a:tr>
              <a:tr h="5302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+mj-lt"/>
                        </a:rPr>
                        <a:t>Bewegung / Ergonomie</a:t>
                      </a:r>
                      <a:endParaRPr lang="de-DE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+mj-lt"/>
                        </a:rPr>
                        <a:t>Bewegungsangebote, Ergonomie-Beratung am Arbeitsplatz</a:t>
                      </a:r>
                      <a:endParaRPr lang="de-DE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+mj-lt"/>
                        </a:rPr>
                        <a:t>Gesundheitsfördernde, ergonomische Arbeitsplatzgestaltung</a:t>
                      </a:r>
                      <a:endParaRPr lang="de-DE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369629"/>
                  </a:ext>
                </a:extLst>
              </a:tr>
              <a:tr h="645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+mj-lt"/>
                        </a:rPr>
                        <a:t>Stressbewältigung</a:t>
                      </a:r>
                      <a:endParaRPr lang="de-DE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+mj-lt"/>
                        </a:rPr>
                        <a:t>Aktives /Passives Entspannungstraining, Stressbewältigung</a:t>
                      </a:r>
                      <a:endParaRPr lang="de-DE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+mj-lt"/>
                        </a:rPr>
                        <a:t>Konzentrations-/Stillarbeitsplätze, Gesundheitsgerechte Mitarbeiterführung</a:t>
                      </a:r>
                      <a:endParaRPr lang="de-DE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75640"/>
                  </a:ext>
                </a:extLst>
              </a:tr>
              <a:tr h="437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+mj-lt"/>
                        </a:rPr>
                        <a:t>Suchtprävention</a:t>
                      </a:r>
                      <a:endParaRPr lang="de-DE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+mj-lt"/>
                        </a:rPr>
                        <a:t>Raucherentwöhnung, Gesunder Umgang mit Alkohol</a:t>
                      </a:r>
                      <a:endParaRPr lang="de-DE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+mj-lt"/>
                        </a:rPr>
                        <a:t>Rauchfreier und alkoholfreier Betrieb, Betriebliche Suchthelfer</a:t>
                      </a:r>
                      <a:endParaRPr lang="de-DE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84131"/>
                  </a:ext>
                </a:extLst>
              </a:tr>
              <a:tr h="7928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+mj-lt"/>
                        </a:rPr>
                        <a:t>Organisations- und Arbeitsgestaltung</a:t>
                      </a:r>
                      <a:endParaRPr lang="de-DE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+mj-lt"/>
                        </a:rPr>
                        <a:t>Angebote zur gesunden Organisation- und Arbeitsgestaltung</a:t>
                      </a:r>
                      <a:endParaRPr lang="de-DE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+mj-lt"/>
                        </a:rPr>
                        <a:t>Etablierung von Gesundheitszirkeln, bauliche Maßnahmen, Arbeitsplatzwechsel, flexible und individuelle Arbeitszeitmodelle, Homeoffice-Regelung, Kinderbetreuungsangebote</a:t>
                      </a:r>
                      <a:endParaRPr lang="de-DE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540331"/>
                  </a:ext>
                </a:extLst>
              </a:tr>
              <a:tr h="600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+mj-lt"/>
                        </a:rPr>
                        <a:t>Unternehmenskultur</a:t>
                      </a:r>
                      <a:endParaRPr lang="de-DE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+mj-lt"/>
                        </a:rPr>
                        <a:t>Führungskräfteschulung</a:t>
                      </a:r>
                      <a:endParaRPr lang="de-DE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+mj-lt"/>
                        </a:rPr>
                        <a:t>Leitbild, transparente Kommunikation, Führungskultur, selbstorganisierte Teams</a:t>
                      </a:r>
                      <a:endParaRPr lang="de-DE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4077" marR="3407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780162"/>
                  </a:ext>
                </a:extLst>
              </a:tr>
            </a:tbl>
          </a:graphicData>
        </a:graphic>
      </p:graphicFrame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ED846E7-BC2D-4AA7-8BBE-E86220491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6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323528" y="257533"/>
            <a:ext cx="8712968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Gesundes Miteinander -  </a:t>
            </a:r>
          </a:p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Führung ist das „A und O“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39030F-4AC0-4620-8C56-8208503FE549}"/>
              </a:ext>
            </a:extLst>
          </p:cNvPr>
          <p:cNvSpPr txBox="1"/>
          <p:nvPr/>
        </p:nvSpPr>
        <p:spPr>
          <a:xfrm>
            <a:off x="423086" y="1092819"/>
            <a:ext cx="7749313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rgbClr val="4E4E4D"/>
              </a:solidFill>
              <a:latin typeface="Calibri"/>
            </a:endParaRPr>
          </a:p>
          <a:p>
            <a:pPr marL="257175" indent="-257175" algn="just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Führungskräfte sind größter Treiber für ein wirkungsvolles BGM.</a:t>
            </a:r>
          </a:p>
          <a:p>
            <a:pPr marL="257175" indent="-257175" algn="just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rgbClr val="4E4E4D"/>
              </a:solidFill>
              <a:latin typeface="Calibri"/>
            </a:endParaRPr>
          </a:p>
          <a:p>
            <a:pPr marL="257175" indent="-257175" algn="just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Gesundheit muss von oben gewollt und von unten angenommen werden. </a:t>
            </a:r>
          </a:p>
          <a:p>
            <a:pPr marL="257175" indent="-257175" algn="just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rgbClr val="4E4E4D"/>
              </a:solidFill>
              <a:latin typeface="Calibri"/>
            </a:endParaRPr>
          </a:p>
          <a:p>
            <a:pPr marL="257175" indent="-257175" algn="just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Führung ist gesundheitsrelevant.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27B43C-FA5A-4376-B6EB-0F7F64602E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4816" y="3379012"/>
            <a:ext cx="2272074" cy="151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EF177AB-AB28-429E-8596-31C7CF0640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4D2D1A0-9AB6-4622-9856-B3564CC88CDE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3710164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395536" y="187444"/>
            <a:ext cx="745555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Partizipation – „Führen statt Steuern“</a:t>
            </a:r>
            <a:endParaRPr lang="de-DE" sz="3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F1820D-6AB7-43FC-838C-6CF09B0DB8A1}"/>
              </a:ext>
            </a:extLst>
          </p:cNvPr>
          <p:cNvSpPr txBox="1"/>
          <p:nvPr/>
        </p:nvSpPr>
        <p:spPr>
          <a:xfrm>
            <a:off x="379015" y="950161"/>
            <a:ext cx="621844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de-DE" sz="2100" b="1" dirty="0">
                <a:solidFill>
                  <a:srgbClr val="4E4E4D"/>
                </a:solidFill>
                <a:latin typeface="Calibri"/>
              </a:rPr>
              <a:t>Das wichtigste Grundprinzip im BGM</a:t>
            </a:r>
          </a:p>
          <a:p>
            <a:pPr algn="just" defTabSz="685800">
              <a:defRPr/>
            </a:pPr>
            <a:endParaRPr lang="de-DE" dirty="0">
              <a:solidFill>
                <a:srgbClr val="4E4E4D"/>
              </a:solidFill>
              <a:latin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B43A4F-54B9-4FD1-9DE2-19816339DA48}"/>
              </a:ext>
            </a:extLst>
          </p:cNvPr>
          <p:cNvSpPr txBox="1"/>
          <p:nvPr/>
        </p:nvSpPr>
        <p:spPr>
          <a:xfrm>
            <a:off x="3303177" y="4947716"/>
            <a:ext cx="63085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de-DE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Stufen der Partizipation in der Gesundheitsförderung (Wright, Block, &amp; von Unger, in: Wright 2010) </a:t>
            </a:r>
          </a:p>
        </p:txBody>
      </p:sp>
      <p:pic>
        <p:nvPicPr>
          <p:cNvPr id="6" name="Picture 2" descr="Abb. 2: Stufen der Partizipation in der Gesundheitsförderung (Wright, Block, &amp; von Unger, in: Wright 2010) ">
            <a:extLst>
              <a:ext uri="{FF2B5EF4-FFF2-40B4-BE49-F238E27FC236}">
                <a16:creationId xmlns:a16="http://schemas.microsoft.com/office/drawing/2014/main" id="{C26D872C-DE87-4CD7-9293-432FA306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2663"/>
            <a:ext cx="8136904" cy="302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28CC873-6E01-42AA-A12F-F917C1A656D8}"/>
              </a:ext>
            </a:extLst>
          </p:cNvPr>
          <p:cNvGrpSpPr/>
          <p:nvPr/>
        </p:nvGrpSpPr>
        <p:grpSpPr>
          <a:xfrm>
            <a:off x="2321157" y="1748906"/>
            <a:ext cx="6427307" cy="1300179"/>
            <a:chOff x="2252389" y="2354506"/>
            <a:chExt cx="6482300" cy="1733572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6141CEDE-3C46-4410-B9CF-277BF1C26193}"/>
                </a:ext>
              </a:extLst>
            </p:cNvPr>
            <p:cNvSpPr/>
            <p:nvPr/>
          </p:nvSpPr>
          <p:spPr>
            <a:xfrm>
              <a:off x="2252389" y="2784561"/>
              <a:ext cx="6482300" cy="1303517"/>
            </a:xfrm>
            <a:prstGeom prst="rect">
              <a:avLst/>
            </a:prstGeom>
            <a:noFill/>
            <a:ln w="762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3CAFD42-DBD9-49AB-BF94-4335361201D7}"/>
                </a:ext>
              </a:extLst>
            </p:cNvPr>
            <p:cNvSpPr/>
            <p:nvPr/>
          </p:nvSpPr>
          <p:spPr>
            <a:xfrm>
              <a:off x="2252389" y="2354506"/>
              <a:ext cx="6482300" cy="420812"/>
            </a:xfrm>
            <a:prstGeom prst="rect">
              <a:avLst/>
            </a:prstGeom>
            <a:noFill/>
            <a:ln w="762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9BBB59"/>
                </a:solidFill>
                <a:latin typeface="Calibri"/>
              </a:endParaRPr>
            </a:p>
          </p:txBody>
        </p:sp>
      </p:grp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49A65AC0-3A40-41EB-A55E-45AAA0454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B4CF846-1F37-408D-90C9-4820226C723F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16779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395536" y="187444"/>
            <a:ext cx="745555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Partizipation – „Führen statt Steuern“</a:t>
            </a:r>
            <a:endParaRPr lang="de-DE" sz="3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F1820D-6AB7-43FC-838C-6CF09B0DB8A1}"/>
              </a:ext>
            </a:extLst>
          </p:cNvPr>
          <p:cNvSpPr txBox="1"/>
          <p:nvPr/>
        </p:nvSpPr>
        <p:spPr>
          <a:xfrm>
            <a:off x="379015" y="950161"/>
            <a:ext cx="621844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de-DE" sz="2100" b="1" dirty="0">
                <a:solidFill>
                  <a:srgbClr val="4E4E4D"/>
                </a:solidFill>
                <a:latin typeface="Calibri"/>
              </a:rPr>
              <a:t>Das wichtigste Grundprinzip im BGM</a:t>
            </a:r>
          </a:p>
          <a:p>
            <a:pPr algn="just" defTabSz="685800">
              <a:defRPr/>
            </a:pPr>
            <a:endParaRPr lang="de-DE" dirty="0">
              <a:solidFill>
                <a:srgbClr val="4E4E4D"/>
              </a:solidFill>
              <a:latin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B43A4F-54B9-4FD1-9DE2-19816339DA48}"/>
              </a:ext>
            </a:extLst>
          </p:cNvPr>
          <p:cNvSpPr txBox="1"/>
          <p:nvPr/>
        </p:nvSpPr>
        <p:spPr>
          <a:xfrm>
            <a:off x="3303177" y="4947716"/>
            <a:ext cx="63085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de-DE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Stufen der Partizipation in der Gesundheitsförderung (Wright, Block, &amp; von Unger, in: Wright 2010) </a:t>
            </a:r>
          </a:p>
        </p:txBody>
      </p:sp>
      <p:pic>
        <p:nvPicPr>
          <p:cNvPr id="6" name="Picture 2" descr="Abb. 2: Stufen der Partizipation in der Gesundheitsförderung (Wright, Block, &amp; von Unger, in: Wright 2010) ">
            <a:extLst>
              <a:ext uri="{FF2B5EF4-FFF2-40B4-BE49-F238E27FC236}">
                <a16:creationId xmlns:a16="http://schemas.microsoft.com/office/drawing/2014/main" id="{C26D872C-DE87-4CD7-9293-432FA306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2663"/>
            <a:ext cx="8136904" cy="302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28CC873-6E01-42AA-A12F-F917C1A656D8}"/>
              </a:ext>
            </a:extLst>
          </p:cNvPr>
          <p:cNvGrpSpPr/>
          <p:nvPr/>
        </p:nvGrpSpPr>
        <p:grpSpPr>
          <a:xfrm>
            <a:off x="2321157" y="1748906"/>
            <a:ext cx="6427307" cy="1300179"/>
            <a:chOff x="2252389" y="2354506"/>
            <a:chExt cx="6482300" cy="1733572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6141CEDE-3C46-4410-B9CF-277BF1C26193}"/>
                </a:ext>
              </a:extLst>
            </p:cNvPr>
            <p:cNvSpPr/>
            <p:nvPr/>
          </p:nvSpPr>
          <p:spPr>
            <a:xfrm>
              <a:off x="2252389" y="2784561"/>
              <a:ext cx="6482300" cy="1303517"/>
            </a:xfrm>
            <a:prstGeom prst="rect">
              <a:avLst/>
            </a:prstGeom>
            <a:noFill/>
            <a:ln w="762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3CAFD42-DBD9-49AB-BF94-4335361201D7}"/>
                </a:ext>
              </a:extLst>
            </p:cNvPr>
            <p:cNvSpPr/>
            <p:nvPr/>
          </p:nvSpPr>
          <p:spPr>
            <a:xfrm>
              <a:off x="2252389" y="2354506"/>
              <a:ext cx="6482300" cy="420812"/>
            </a:xfrm>
            <a:prstGeom prst="rect">
              <a:avLst/>
            </a:prstGeom>
            <a:noFill/>
            <a:ln w="762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9BBB59"/>
                </a:solidFill>
                <a:latin typeface="Calibri"/>
              </a:endParaRPr>
            </a:p>
          </p:txBody>
        </p:sp>
      </p:grp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49A65AC0-3A40-41EB-A55E-45AAA0454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21D1E23-267D-48E1-B3EE-8656F9139FF9}"/>
              </a:ext>
            </a:extLst>
          </p:cNvPr>
          <p:cNvSpPr/>
          <p:nvPr/>
        </p:nvSpPr>
        <p:spPr>
          <a:xfrm>
            <a:off x="251521" y="1221600"/>
            <a:ext cx="8661460" cy="357328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defTabSz="571500">
              <a:lnSpc>
                <a:spcPct val="110000"/>
              </a:lnSpc>
              <a:spcBef>
                <a:spcPct val="50000"/>
              </a:spcBef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 defTabSz="571500">
              <a:lnSpc>
                <a:spcPct val="110000"/>
              </a:lnSpc>
              <a:spcBef>
                <a:spcPct val="50000"/>
              </a:spcBef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 defTabSz="571500">
              <a:lnSpc>
                <a:spcPct val="110000"/>
              </a:lnSpc>
              <a:spcBef>
                <a:spcPct val="50000"/>
              </a:spcBef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 defTabSz="571500">
              <a:lnSpc>
                <a:spcPct val="110000"/>
              </a:lnSpc>
              <a:spcBef>
                <a:spcPct val="50000"/>
              </a:spcBef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 algn="ctr" defTabSz="685800">
              <a:defRPr/>
            </a:pPr>
            <a:r>
              <a:rPr lang="de-DE" sz="2400" b="1" i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Die Mitarbeiter*innen sind die</a:t>
            </a:r>
            <a:r>
              <a:rPr lang="de-DE" sz="2400" b="1" i="1" u="sng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 Expert*innen </a:t>
            </a:r>
            <a:r>
              <a:rPr lang="de-DE" sz="2400" b="1" i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in ihrer eigenen Lebenswelt!</a:t>
            </a:r>
          </a:p>
          <a:p>
            <a:pPr algn="ctr" defTabSz="685800"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 algn="ctr" defTabSz="685800"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 algn="ctr" defTabSz="685800"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  <a:p>
            <a:pPr algn="ctr" defTabSz="685800"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7BCE5D-9228-477F-8533-C62411C70E57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20944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FB1F777-5123-0AE0-F64A-D93CD84F1E3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15566"/>
            <a:ext cx="4113575" cy="41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84413D7-ADF2-0462-A8AD-BED6EAB8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3928" y="195486"/>
            <a:ext cx="1678305" cy="4953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7A924DF-CE9D-70F2-9489-916956934E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230"/>
            <a:ext cx="3219906" cy="7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4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12">
            <a:extLst>
              <a:ext uri="{FF2B5EF4-FFF2-40B4-BE49-F238E27FC236}">
                <a16:creationId xmlns:a16="http://schemas.microsoft.com/office/drawing/2014/main" id="{0F228DE5-7C84-4264-A2B5-BD94CB12B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2" t="11451" r="21628" b="11451"/>
          <a:stretch/>
        </p:blipFill>
        <p:spPr>
          <a:xfrm>
            <a:off x="2627784" y="1563638"/>
            <a:ext cx="3240381" cy="3157014"/>
          </a:xfrm>
          <a:prstGeom prst="rect">
            <a:avLst/>
          </a:prstGeom>
        </p:spPr>
      </p:pic>
      <p:sp>
        <p:nvSpPr>
          <p:cNvPr id="5" name="Titel 9">
            <a:extLst>
              <a:ext uri="{FF2B5EF4-FFF2-40B4-BE49-F238E27FC236}">
                <a16:creationId xmlns:a16="http://schemas.microsoft.com/office/drawing/2014/main" id="{9F8DCFA0-235B-66CC-780A-14E719FC6E5D}"/>
              </a:ext>
            </a:extLst>
          </p:cNvPr>
          <p:cNvSpPr txBox="1">
            <a:spLocks/>
          </p:cNvSpPr>
          <p:nvPr/>
        </p:nvSpPr>
        <p:spPr bwMode="auto">
          <a:xfrm>
            <a:off x="323528" y="2044265"/>
            <a:ext cx="87129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Verbinden Sie die Pflicht </a:t>
            </a:r>
          </a:p>
          <a:p>
            <a:pPr algn="l" defTabSz="685800"/>
            <a:r>
              <a:rPr lang="de-DE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der Kür, bündeln Sie Ressourcen…</a:t>
            </a:r>
          </a:p>
          <a:p>
            <a:pPr algn="l" defTabSz="685800"/>
            <a:endParaRPr lang="de-DE" sz="1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85800"/>
            <a:endParaRPr lang="de-DE" sz="1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85800"/>
            <a:endParaRPr lang="de-DE" sz="1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85800"/>
            <a:endParaRPr lang="de-DE" sz="1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85800"/>
            <a:endParaRPr lang="de-DE" sz="1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85800"/>
            <a:endParaRPr lang="de-DE" sz="1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85800"/>
            <a:endParaRPr lang="de-DE" sz="1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85800"/>
            <a:endParaRPr lang="de-DE" sz="1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85800"/>
            <a:endParaRPr lang="de-DE" sz="1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85800"/>
            <a:r>
              <a:rPr lang="de-DE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…so wird ihr BGM zum riesen Erfolg!</a:t>
            </a:r>
            <a:endParaRPr lang="de-DE" sz="1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6" name="Rectangle 2"/>
          <p:cNvSpPr>
            <a:spLocks noChangeArrowheads="1"/>
          </p:cNvSpPr>
          <p:nvPr/>
        </p:nvSpPr>
        <p:spPr bwMode="auto">
          <a:xfrm>
            <a:off x="2482454" y="1982391"/>
            <a:ext cx="2678906" cy="13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3399FF"/>
              </a:solidFill>
              <a:latin typeface="Century Gothic" pitchFamily="34" charset="0"/>
            </a:endParaRPr>
          </a:p>
        </p:txBody>
      </p:sp>
      <p:sp>
        <p:nvSpPr>
          <p:cNvPr id="7" name="Titel 9">
            <a:extLst>
              <a:ext uri="{FF2B5EF4-FFF2-40B4-BE49-F238E27FC236}">
                <a16:creationId xmlns:a16="http://schemas.microsoft.com/office/drawing/2014/main" id="{145E8AB7-FABD-4F74-BA5B-8623D3FD820D}"/>
              </a:ext>
            </a:extLst>
          </p:cNvPr>
          <p:cNvSpPr txBox="1">
            <a:spLocks/>
          </p:cNvSpPr>
          <p:nvPr/>
        </p:nvSpPr>
        <p:spPr bwMode="auto">
          <a:xfrm>
            <a:off x="272267" y="229565"/>
            <a:ext cx="7341394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Interdisziplinarität als GAMECHANGER</a:t>
            </a:r>
            <a:endParaRPr lang="de-DE" sz="3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479ABE5-23F2-454D-8F62-4299F9A555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CE25114-8DA1-4CFC-B44D-F77666179F09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891300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2"/>
          <p:cNvSpPr>
            <a:spLocks noChangeArrowheads="1"/>
          </p:cNvSpPr>
          <p:nvPr/>
        </p:nvSpPr>
        <p:spPr bwMode="auto">
          <a:xfrm>
            <a:off x="2482454" y="1982391"/>
            <a:ext cx="2678906" cy="13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3399FF"/>
              </a:solidFill>
              <a:latin typeface="Century Gothic" pitchFamily="34" charset="0"/>
            </a:endParaRPr>
          </a:p>
        </p:txBody>
      </p:sp>
      <p:sp>
        <p:nvSpPr>
          <p:cNvPr id="5" name="Titel 9">
            <a:extLst>
              <a:ext uri="{FF2B5EF4-FFF2-40B4-BE49-F238E27FC236}">
                <a16:creationId xmlns:a16="http://schemas.microsoft.com/office/drawing/2014/main" id="{9F8DCFA0-235B-66CC-780A-14E719FC6E5D}"/>
              </a:ext>
            </a:extLst>
          </p:cNvPr>
          <p:cNvSpPr txBox="1">
            <a:spLocks/>
          </p:cNvSpPr>
          <p:nvPr/>
        </p:nvSpPr>
        <p:spPr bwMode="auto">
          <a:xfrm>
            <a:off x="3635896" y="1034105"/>
            <a:ext cx="4085100" cy="32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Gibt es Fragen?</a:t>
            </a:r>
            <a:endParaRPr lang="de-DE" sz="3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platzhalter 22">
            <a:extLst>
              <a:ext uri="{FF2B5EF4-FFF2-40B4-BE49-F238E27FC236}">
                <a16:creationId xmlns:a16="http://schemas.microsoft.com/office/drawing/2014/main" id="{3DA247A3-547B-4DFE-B4D5-881914CC99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17" r="10417"/>
          <a:stretch/>
        </p:blipFill>
        <p:spPr>
          <a:xfrm>
            <a:off x="107504" y="915566"/>
            <a:ext cx="3106775" cy="3924733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FDBA79E-FCB5-460D-A146-7B3B5DCB8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A5386B0-5980-4400-975C-AEEC245F91CA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2867173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FC83C50-CD02-E9FE-69C4-F4E7321E70C6}"/>
              </a:ext>
            </a:extLst>
          </p:cNvPr>
          <p:cNvSpPr txBox="1"/>
          <p:nvPr/>
        </p:nvSpPr>
        <p:spPr>
          <a:xfrm>
            <a:off x="522685" y="1154285"/>
            <a:ext cx="7776864" cy="360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1050" dirty="0">
                <a:solidFill>
                  <a:srgbClr val="4E4E4D"/>
                </a:solidFill>
                <a:latin typeface="Calibri"/>
              </a:rPr>
              <a:t>Hurrelmann, K., Klotz, T., </a:t>
            </a:r>
            <a:r>
              <a:rPr lang="de-DE" sz="1050" dirty="0" err="1">
                <a:solidFill>
                  <a:srgbClr val="4E4E4D"/>
                </a:solidFill>
                <a:latin typeface="Calibri"/>
              </a:rPr>
              <a:t>Haisch</a:t>
            </a:r>
            <a:r>
              <a:rPr lang="de-DE" sz="1050" dirty="0">
                <a:solidFill>
                  <a:srgbClr val="4E4E4D"/>
                </a:solidFill>
                <a:latin typeface="Calibri"/>
              </a:rPr>
              <a:t>, J. (Hrsg.) Lehrbuch Prävention und Gesundheitsförderung (4. vollständig überarbeitete Auflage, 2014). Bern: Hogrefe.</a:t>
            </a:r>
          </a:p>
          <a:p>
            <a:pPr marL="342900" indent="-342900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1050" dirty="0" err="1">
                <a:solidFill>
                  <a:srgbClr val="4E4E4D"/>
                </a:solidFill>
                <a:latin typeface="Calibri"/>
              </a:rPr>
              <a:t>Iga.Report</a:t>
            </a:r>
            <a:r>
              <a:rPr lang="de-DE" sz="1050" dirty="0">
                <a:solidFill>
                  <a:srgbClr val="4E4E4D"/>
                </a:solidFill>
                <a:latin typeface="Calibri"/>
              </a:rPr>
              <a:t> -- www.iga-info.de</a:t>
            </a:r>
          </a:p>
          <a:p>
            <a:pPr marL="342900" indent="-342900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1050" dirty="0">
                <a:solidFill>
                  <a:srgbClr val="4E4E4D"/>
                </a:solidFill>
                <a:latin typeface="Calibri"/>
              </a:rPr>
              <a:t>Leitfaden Prävention. GKV-Spitzenverband</a:t>
            </a:r>
          </a:p>
          <a:p>
            <a:pPr marL="342900" indent="-342900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1050" dirty="0">
                <a:solidFill>
                  <a:srgbClr val="4E4E4D"/>
                </a:solidFill>
                <a:latin typeface="Calibri"/>
              </a:rPr>
              <a:t>Liebrich, A. (2015). Gut geplant ist halb gewonnen – Kommunikation und Information zum BEM.</a:t>
            </a:r>
          </a:p>
          <a:p>
            <a:pPr marL="342900" indent="-342900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1050" dirty="0" err="1">
                <a:solidFill>
                  <a:srgbClr val="4E4E4D"/>
                </a:solidFill>
                <a:latin typeface="Calibri"/>
              </a:rPr>
              <a:t>Matusiewicz</a:t>
            </a:r>
            <a:r>
              <a:rPr lang="de-DE" sz="1050" dirty="0">
                <a:solidFill>
                  <a:srgbClr val="4E4E4D"/>
                </a:solidFill>
                <a:latin typeface="Calibri"/>
              </a:rPr>
              <a:t>, D. &amp; Kaiser, L. (Hrsg.) Digitales Betriebliches Gesundheitsmanagement – Theorie und Praxis.(2018) Wiesbaden: Springer.</a:t>
            </a:r>
          </a:p>
          <a:p>
            <a:pPr marL="342900" indent="-342900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1050" dirty="0" err="1">
                <a:solidFill>
                  <a:srgbClr val="4E4E4D"/>
                </a:solidFill>
                <a:latin typeface="Calibri"/>
              </a:rPr>
              <a:t>Matyssek</a:t>
            </a:r>
            <a:r>
              <a:rPr lang="de-DE" sz="1050" dirty="0">
                <a:solidFill>
                  <a:srgbClr val="4E4E4D"/>
                </a:solidFill>
                <a:latin typeface="Calibri"/>
              </a:rPr>
              <a:t>, A.K. (2012) Führung und Gesundheit: Ein praktischer Ratgeber zur Förderung der psychosozialen Gesundheit im Betrieb (3. Edition). </a:t>
            </a:r>
            <a:r>
              <a:rPr lang="de-DE" sz="1050" dirty="0" err="1">
                <a:solidFill>
                  <a:srgbClr val="4E4E4D"/>
                </a:solidFill>
                <a:latin typeface="Calibri"/>
              </a:rPr>
              <a:t>BoD</a:t>
            </a:r>
            <a:r>
              <a:rPr lang="de-DE" sz="1050" dirty="0">
                <a:solidFill>
                  <a:srgbClr val="4E4E4D"/>
                </a:solidFill>
                <a:latin typeface="Calibri"/>
              </a:rPr>
              <a:t> – Books on Demand</a:t>
            </a:r>
          </a:p>
          <a:p>
            <a:pPr marL="342900" indent="-342900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1050" dirty="0">
                <a:solidFill>
                  <a:srgbClr val="4E4E4D"/>
                </a:solidFill>
                <a:latin typeface="Calibri"/>
              </a:rPr>
              <a:t>Richter, R. (2014). Das Betriebliche Eingliederungsmanagement in 25 Praxisbeispielen (2. Aufl.). Bielefeldt: </a:t>
            </a:r>
            <a:r>
              <a:rPr lang="de-DE" sz="1050" dirty="0" err="1">
                <a:solidFill>
                  <a:srgbClr val="4E4E4D"/>
                </a:solidFill>
                <a:latin typeface="Calibri"/>
              </a:rPr>
              <a:t>Wbv</a:t>
            </a:r>
            <a:r>
              <a:rPr lang="de-DE" sz="1050" dirty="0">
                <a:solidFill>
                  <a:srgbClr val="4E4E4D"/>
                </a:solidFill>
                <a:latin typeface="Calibri"/>
              </a:rPr>
              <a:t> Media.</a:t>
            </a:r>
          </a:p>
          <a:p>
            <a:pPr marL="342900" indent="-342900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1050" dirty="0" err="1">
                <a:solidFill>
                  <a:srgbClr val="4E4E4D"/>
                </a:solidFill>
                <a:latin typeface="Calibri"/>
              </a:rPr>
              <a:t>Riechert</a:t>
            </a:r>
            <a:r>
              <a:rPr lang="de-DE" sz="1050" dirty="0">
                <a:solidFill>
                  <a:srgbClr val="4E4E4D"/>
                </a:solidFill>
                <a:latin typeface="Calibri"/>
              </a:rPr>
              <a:t>, I. &amp; Habib, E. (2017). Betriebliches Eingliederungsmanagement bei Mitarbeitern mit psychischen Störungen</a:t>
            </a:r>
          </a:p>
          <a:p>
            <a:pPr marL="342900" indent="-342900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1050" dirty="0">
                <a:solidFill>
                  <a:srgbClr val="4E4E4D"/>
                </a:solidFill>
                <a:latin typeface="Calibri"/>
              </a:rPr>
              <a:t>Rosenbrock, R. &amp; Hartung, S. (Hrsg.) Handbuch Partizipation und Gesundheit. (2012). Bern: Hogrefe.</a:t>
            </a:r>
          </a:p>
        </p:txBody>
      </p:sp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118455" y="123478"/>
            <a:ext cx="8208912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Weitere Informationen finden Sie hier:</a:t>
            </a:r>
            <a:endParaRPr lang="de-DE" sz="3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0C3C1A2-A797-4E23-A3B9-C76FAA151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7AE5EFB-05E6-4574-AC7F-D0218CE28745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338889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2"/>
          <p:cNvSpPr>
            <a:spLocks noChangeArrowheads="1"/>
          </p:cNvSpPr>
          <p:nvPr/>
        </p:nvSpPr>
        <p:spPr bwMode="auto">
          <a:xfrm>
            <a:off x="2482454" y="1982391"/>
            <a:ext cx="2678906" cy="13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3399FF"/>
              </a:solidFill>
              <a:latin typeface="Century Gothic" pitchFamily="34" charset="0"/>
            </a:endParaRPr>
          </a:p>
        </p:txBody>
      </p:sp>
      <p:sp>
        <p:nvSpPr>
          <p:cNvPr id="5" name="Titel 9">
            <a:extLst>
              <a:ext uri="{FF2B5EF4-FFF2-40B4-BE49-F238E27FC236}">
                <a16:creationId xmlns:a16="http://schemas.microsoft.com/office/drawing/2014/main" id="{9F8DCFA0-235B-66CC-780A-14E719FC6E5D}"/>
              </a:ext>
            </a:extLst>
          </p:cNvPr>
          <p:cNvSpPr txBox="1">
            <a:spLocks/>
          </p:cNvSpPr>
          <p:nvPr/>
        </p:nvSpPr>
        <p:spPr bwMode="auto">
          <a:xfrm>
            <a:off x="1285271" y="1491630"/>
            <a:ext cx="6573458" cy="32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/>
            <a:r>
              <a:rPr lang="de-DE" sz="60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Vielen Dank für Ihre Aufmerksamkeit!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EDFBCB6-1977-41A4-8EE0-D33731609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1E30ACB-0AD5-42DA-AB7B-3C6861D34AF0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585239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5556" y="1196583"/>
            <a:ext cx="8604956" cy="584775"/>
          </a:xfrm>
          <a:prstGeom prst="rect">
            <a:avLst/>
          </a:prstGeom>
          <a:solidFill>
            <a:srgbClr val="009ED4"/>
          </a:solidFill>
          <a:ln>
            <a:solidFill>
              <a:srgbClr val="009ED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bg1"/>
                </a:solidFill>
                <a:latin typeface="Agfa Rotis Sans Serif Ex Bold" panose="00000800000000000000" pitchFamily="2" charset="0"/>
              </a:rPr>
              <a:t>Erfahrungsberichte von regionalen Unternehmen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1E15D-175E-79CB-1E10-92A9A9568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3928" y="195486"/>
            <a:ext cx="1678305" cy="4953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92BEF0-408E-B7B6-D17B-1D9CA8A48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230"/>
            <a:ext cx="3219906" cy="700320"/>
          </a:xfrm>
          <a:prstGeom prst="rect">
            <a:avLst/>
          </a:prstGeom>
        </p:spPr>
      </p:pic>
      <p:pic>
        <p:nvPicPr>
          <p:cNvPr id="7" name="Picture 2" descr="Grüne Zukunft beginnt hier: Solar-Energie Andresen GmbH">
            <a:extLst>
              <a:ext uri="{FF2B5EF4-FFF2-40B4-BE49-F238E27FC236}">
                <a16:creationId xmlns:a16="http://schemas.microsoft.com/office/drawing/2014/main" id="{927CA051-FA91-4E7E-BC13-8CA4DECD3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21" y="2067245"/>
            <a:ext cx="2725344" cy="104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esundheitsförderung bei TRIXIE Heimtierbedarf">
            <a:extLst>
              <a:ext uri="{FF2B5EF4-FFF2-40B4-BE49-F238E27FC236}">
                <a16:creationId xmlns:a16="http://schemas.microsoft.com/office/drawing/2014/main" id="{707ADA01-1C08-40CD-98BE-0114B62E0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33" y="1920801"/>
            <a:ext cx="2409856" cy="12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Jan Witt - Dachdeckerei">
            <a:extLst>
              <a:ext uri="{FF2B5EF4-FFF2-40B4-BE49-F238E27FC236}">
                <a16:creationId xmlns:a16="http://schemas.microsoft.com/office/drawing/2014/main" id="{ED65DDCD-9139-4B0D-9B68-F74C67B6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28" y="3463588"/>
            <a:ext cx="3217903" cy="11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45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5556" y="1196583"/>
            <a:ext cx="8604956" cy="646331"/>
          </a:xfrm>
          <a:prstGeom prst="rect">
            <a:avLst/>
          </a:prstGeom>
          <a:solidFill>
            <a:srgbClr val="009ED4"/>
          </a:solidFill>
          <a:ln>
            <a:solidFill>
              <a:srgbClr val="009ED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3600" dirty="0">
                <a:solidFill>
                  <a:schemeClr val="bg1"/>
                </a:solidFill>
                <a:latin typeface="Agfa Rotis Sans Serif Ex Bold" panose="00000800000000000000" pitchFamily="2" charset="0"/>
              </a:rPr>
              <a:t>Ausblick und nächste Schritte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D30B5-02A9-3076-9BAB-5C07C54E2DBA}"/>
              </a:ext>
            </a:extLst>
          </p:cNvPr>
          <p:cNvSpPr txBox="1"/>
          <p:nvPr/>
        </p:nvSpPr>
        <p:spPr>
          <a:xfrm>
            <a:off x="539552" y="1923678"/>
            <a:ext cx="7848872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de-DE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dirty="0"/>
              <a:t>Themenfindung für die kommenden Veranstaltungen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e-DE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dirty="0"/>
              <a:t>Termin der kommenden Veranstaltung im Herbst 2024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1E15D-175E-79CB-1E10-92A9A9568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3928" y="195486"/>
            <a:ext cx="1678305" cy="4953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92BEF0-408E-B7B6-D17B-1D9CA8A48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230"/>
            <a:ext cx="3219906" cy="7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73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547664" y="2193709"/>
            <a:ext cx="6453336" cy="1276556"/>
          </a:xfrm>
        </p:spPr>
        <p:txBody>
          <a:bodyPr>
            <a:normAutofit fontScale="92500"/>
          </a:bodyPr>
          <a:lstStyle/>
          <a:p>
            <a:r>
              <a:rPr lang="de-DE" dirty="0"/>
              <a:t>Vielen Dank.</a:t>
            </a:r>
          </a:p>
          <a:p>
            <a:r>
              <a:rPr lang="de-DE" dirty="0"/>
              <a:t>Schön, dass sie dabei waren!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7C0F852-219E-45AD-9A67-DA47B71C5B63}"/>
              </a:ext>
            </a:extLst>
          </p:cNvPr>
          <p:cNvSpPr txBox="1">
            <a:spLocks/>
          </p:cNvSpPr>
          <p:nvPr/>
        </p:nvSpPr>
        <p:spPr>
          <a:xfrm>
            <a:off x="4572000" y="3507854"/>
            <a:ext cx="4242335" cy="429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Font typeface="+mj-lt"/>
              <a:buNone/>
              <a:defRPr sz="1800" kern="1200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Symbol" panose="05050102010706020507" pitchFamily="18" charset="2"/>
              <a:buChar char="-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Kickoff-Veranstaltung Arbeitszirkel BGM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A83463-136A-476F-998C-9F0811056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3928" y="195486"/>
            <a:ext cx="1678305" cy="495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FF03E09-39DE-407C-9B58-0E80B93FD0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230"/>
            <a:ext cx="3219906" cy="7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9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5556" y="1196583"/>
            <a:ext cx="8604956" cy="646331"/>
          </a:xfrm>
          <a:prstGeom prst="rect">
            <a:avLst/>
          </a:prstGeom>
          <a:solidFill>
            <a:srgbClr val="009ED4"/>
          </a:solidFill>
          <a:ln>
            <a:solidFill>
              <a:srgbClr val="009ED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3600" dirty="0">
                <a:solidFill>
                  <a:schemeClr val="bg1"/>
                </a:solidFill>
                <a:latin typeface="Agfa Rotis Sans Serif Ex Bold" panose="00000800000000000000" pitchFamily="2" charset="0"/>
              </a:rPr>
              <a:t>Was haben wir heute vor?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DD30B5-02A9-3076-9BAB-5C07C54E2DBA}"/>
              </a:ext>
            </a:extLst>
          </p:cNvPr>
          <p:cNvSpPr txBox="1"/>
          <p:nvPr/>
        </p:nvSpPr>
        <p:spPr>
          <a:xfrm>
            <a:off x="539552" y="1923678"/>
            <a:ext cx="7848872" cy="276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dirty="0"/>
              <a:t>Begrüßung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dirty="0"/>
              <a:t>Ziele, Maßnahmen und Möglichkeiten des betrieblichen</a:t>
            </a:r>
            <a:br>
              <a:rPr lang="de-DE" dirty="0"/>
            </a:br>
            <a:r>
              <a:rPr lang="de-DE" dirty="0"/>
              <a:t>Gesundheitsmanagements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dirty="0"/>
              <a:t>Erfahrungsberichte von regionalen Unternehmen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dirty="0"/>
              <a:t>Ausblick und nächste Schritte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1E15D-175E-79CB-1E10-92A9A9568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3928" y="195486"/>
            <a:ext cx="1678305" cy="4953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92BEF0-408E-B7B6-D17B-1D9CA8A48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230"/>
            <a:ext cx="3219906" cy="7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8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hteck 12"/>
          <p:cNvSpPr>
            <a:spLocks noChangeArrowheads="1"/>
          </p:cNvSpPr>
          <p:nvPr/>
        </p:nvSpPr>
        <p:spPr bwMode="auto">
          <a:xfrm>
            <a:off x="1893094" y="3429000"/>
            <a:ext cx="5464969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571500" fontAlgn="base">
              <a:spcBef>
                <a:spcPct val="50000"/>
              </a:spcBef>
              <a:spcAft>
                <a:spcPct val="0"/>
              </a:spcAft>
            </a:pPr>
            <a:endParaRPr lang="de-DE" dirty="0">
              <a:solidFill>
                <a:prstClr val="black"/>
              </a:solidFill>
              <a:latin typeface="Verdana" pitchFamily="34" charset="0"/>
            </a:endParaRPr>
          </a:p>
          <a:p>
            <a:pPr marL="285750" indent="-285750" algn="ctr" defTabSz="571500" fontAlgn="base">
              <a:spcBef>
                <a:spcPct val="50000"/>
              </a:spcBef>
              <a:spcAft>
                <a:spcPct val="0"/>
              </a:spcAft>
            </a:pPr>
            <a:endParaRPr lang="de-DE" sz="900" dirty="0">
              <a:solidFill>
                <a:prstClr val="black"/>
              </a:solidFill>
              <a:latin typeface="Verdana" pitchFamily="34" charset="0"/>
            </a:endParaRPr>
          </a:p>
          <a:p>
            <a:pPr marL="285750" indent="-285750" algn="ctr" defTabSz="571500" fontAlgn="base">
              <a:spcBef>
                <a:spcPct val="5000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86" name="Rectangle 2"/>
          <p:cNvSpPr>
            <a:spLocks noChangeArrowheads="1"/>
          </p:cNvSpPr>
          <p:nvPr/>
        </p:nvSpPr>
        <p:spPr bwMode="auto">
          <a:xfrm>
            <a:off x="2482454" y="1982391"/>
            <a:ext cx="2678906" cy="13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3399FF"/>
              </a:solidFill>
              <a:latin typeface="Century Gothic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C4DF2D3-B8EC-C915-DC04-2BEFACD430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616" y="2031206"/>
            <a:ext cx="7614847" cy="1674670"/>
          </a:xfrm>
        </p:spPr>
        <p:txBody>
          <a:bodyPr/>
          <a:lstStyle/>
          <a:p>
            <a:pPr algn="l"/>
            <a:r>
              <a:rPr lang="de-DE" altLang="de-DE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Ziele, Maßnahmen und Möglichkeiten des betrieblichen Gesundheitsmanagement (BGM)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8AF5A32B-FCA7-D622-FC38-93CD03C7724C}"/>
              </a:ext>
            </a:extLst>
          </p:cNvPr>
          <p:cNvSpPr txBox="1">
            <a:spLocks/>
          </p:cNvSpPr>
          <p:nvPr/>
        </p:nvSpPr>
        <p:spPr bwMode="auto">
          <a:xfrm>
            <a:off x="1494193" y="3705876"/>
            <a:ext cx="4914545" cy="7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/>
            <a:r>
              <a:rPr lang="de-DE" altLang="de-DE" sz="2100" dirty="0">
                <a:solidFill>
                  <a:srgbClr val="4E4E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Grundlagen und Ausblick 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0BA2C19-D389-498E-487B-02D53A34E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542E291-C003-42DE-9099-41B2BDA61C99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78410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DB0D1B70-1DAD-8F76-FF05-2C3E9D84D8B5}"/>
              </a:ext>
            </a:extLst>
          </p:cNvPr>
          <p:cNvSpPr txBox="1"/>
          <p:nvPr/>
        </p:nvSpPr>
        <p:spPr>
          <a:xfrm>
            <a:off x="3977934" y="1383618"/>
            <a:ext cx="38344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dirty="0">
                <a:solidFill>
                  <a:srgbClr val="4E4E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Gesundheitsmanagerin (Studium Prävention und Gesundheitsförderung)</a:t>
            </a:r>
          </a:p>
          <a:p>
            <a:pPr marL="342900" indent="-342900" defTabSz="685800"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rgbClr val="4E4E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de-DE" dirty="0">
                <a:solidFill>
                  <a:srgbClr val="4E4E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zertifizierte Resilienz- und </a:t>
            </a:r>
          </a:p>
          <a:p>
            <a:pPr defTabSz="685800">
              <a:defRPr/>
            </a:pPr>
            <a:r>
              <a:rPr lang="de-DE" dirty="0">
                <a:solidFill>
                  <a:srgbClr val="4E4E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Stressbewältigungstrainerin</a:t>
            </a:r>
          </a:p>
          <a:p>
            <a:pPr marL="342900" indent="-342900" defTabSz="685800"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rgbClr val="4E4E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de-DE" dirty="0">
                <a:solidFill>
                  <a:srgbClr val="4E4E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Disability Managerin (CDMP)</a:t>
            </a:r>
          </a:p>
          <a:p>
            <a:pPr defTabSz="685800">
              <a:defRPr/>
            </a:pPr>
            <a:endParaRPr lang="de-DE" dirty="0">
              <a:solidFill>
                <a:srgbClr val="4E4E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de-DE" dirty="0">
                <a:solidFill>
                  <a:srgbClr val="4E4E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Fachkraft für Arbeitssicherheit (</a:t>
            </a:r>
            <a:r>
              <a:rPr lang="de-DE" dirty="0" err="1">
                <a:solidFill>
                  <a:srgbClr val="4E4E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SiFa</a:t>
            </a:r>
            <a:r>
              <a:rPr lang="de-DE" dirty="0">
                <a:solidFill>
                  <a:srgbClr val="4E4E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defTabSz="685800">
              <a:defRPr/>
            </a:pPr>
            <a:endParaRPr lang="de-DE" dirty="0">
              <a:solidFill>
                <a:srgbClr val="4E4E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de-DE" dirty="0">
                <a:solidFill>
                  <a:srgbClr val="4E4E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angehende Change Agent</a:t>
            </a:r>
          </a:p>
          <a:p>
            <a:pPr defTabSz="685800">
              <a:defRPr/>
            </a:pPr>
            <a:endParaRPr lang="de-DE" dirty="0">
              <a:solidFill>
                <a:srgbClr val="4E4E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 descr="Ein Bild, das Person, darstellend enthält.&#10;&#10;Automatisch generierte Beschreibung">
            <a:extLst>
              <a:ext uri="{FF2B5EF4-FFF2-40B4-BE49-F238E27FC236}">
                <a16:creationId xmlns:a16="http://schemas.microsoft.com/office/drawing/2014/main" id="{F5E842B9-8F36-E4E6-E272-4361DC8D7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5579"/>
            <a:ext cx="2394974" cy="3587634"/>
          </a:xfrm>
          <a:prstGeom prst="rect">
            <a:avLst/>
          </a:prstGeom>
          <a:ln>
            <a:noFill/>
          </a:ln>
          <a:effectLst>
            <a:softEdge rad="105394"/>
          </a:effec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B70D30A-4209-9A6D-3B63-B7C76FEAA7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163332"/>
            <a:ext cx="6495957" cy="832247"/>
          </a:xfrm>
        </p:spPr>
        <p:txBody>
          <a:bodyPr/>
          <a:lstStyle/>
          <a:p>
            <a:pPr algn="l"/>
            <a:r>
              <a:rPr lang="de-DE" b="1" kern="1200" dirty="0">
                <a:solidFill>
                  <a:srgbClr val="A4C8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Finja </a:t>
            </a:r>
            <a:r>
              <a:rPr lang="de-DE" b="1" kern="1200" dirty="0" err="1">
                <a:solidFill>
                  <a:srgbClr val="A4C8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Sandhop</a:t>
            </a:r>
            <a:r>
              <a:rPr lang="de-DE" b="1" kern="1200" dirty="0">
                <a:solidFill>
                  <a:srgbClr val="A4C8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(M.A.)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C8C1686C-B911-4C4F-9B91-FB13B1E62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2536161-70C2-4A54-8A25-76565823DA0A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336124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FC83C50-CD02-E9FE-69C4-F4E7321E70C6}"/>
              </a:ext>
            </a:extLst>
          </p:cNvPr>
          <p:cNvSpPr txBox="1"/>
          <p:nvPr/>
        </p:nvSpPr>
        <p:spPr>
          <a:xfrm>
            <a:off x="539552" y="1563638"/>
            <a:ext cx="7623847" cy="277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Das </a:t>
            </a:r>
            <a:r>
              <a:rPr lang="de-DE" sz="2000" b="1" dirty="0">
                <a:solidFill>
                  <a:srgbClr val="4E4E4D"/>
                </a:solidFill>
                <a:latin typeface="Calibri"/>
              </a:rPr>
              <a:t>Betriebliche Gesundheitsmanagement (BGM) </a:t>
            </a:r>
            <a:r>
              <a:rPr lang="de-DE" sz="2000" dirty="0">
                <a:solidFill>
                  <a:srgbClr val="4E4E4D"/>
                </a:solidFill>
                <a:latin typeface="Calibri"/>
              </a:rPr>
              <a:t>ist</a:t>
            </a:r>
          </a:p>
          <a:p>
            <a:pPr marL="257175" indent="-257175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die systematische und strukturierte Entwicklung,</a:t>
            </a:r>
          </a:p>
          <a:p>
            <a:pPr marL="257175" indent="-257175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Planung</a:t>
            </a:r>
          </a:p>
          <a:p>
            <a:pPr marL="257175" indent="-257175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und Lenkung</a:t>
            </a:r>
          </a:p>
          <a:p>
            <a:pPr marL="257175" indent="-257175" algn="just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gesundheitsförderlicher betrieblicher Strukturen und Prozesse.</a:t>
            </a:r>
          </a:p>
        </p:txBody>
      </p:sp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539552" y="241300"/>
            <a:ext cx="638046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endParaRPr lang="de-DE" sz="3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987FAF6-1249-4EC3-AD92-DBEC51538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DA913DB-9E0B-41AE-BC60-395A8A3B46A9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182503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FC83C50-CD02-E9FE-69C4-F4E7321E70C6}"/>
              </a:ext>
            </a:extLst>
          </p:cNvPr>
          <p:cNvSpPr txBox="1"/>
          <p:nvPr/>
        </p:nvSpPr>
        <p:spPr>
          <a:xfrm>
            <a:off x="827584" y="1545636"/>
            <a:ext cx="77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Die Gesundheit der Mitarbeiter*innen soll </a:t>
            </a:r>
            <a:r>
              <a:rPr lang="de-DE" sz="2000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nachhaltig</a:t>
            </a:r>
            <a:r>
              <a:rPr lang="de-DE" sz="2000" dirty="0">
                <a:solidFill>
                  <a:srgbClr val="4E4E4D"/>
                </a:solidFill>
                <a:latin typeface="Calibri"/>
              </a:rPr>
              <a:t> und </a:t>
            </a:r>
            <a:r>
              <a:rPr lang="de-DE" sz="2000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langfristig gefördert </a:t>
            </a:r>
            <a:r>
              <a:rPr lang="de-DE" sz="2000" dirty="0">
                <a:solidFill>
                  <a:srgbClr val="4E4E4D"/>
                </a:solidFill>
                <a:latin typeface="Calibri"/>
              </a:rPr>
              <a:t>und </a:t>
            </a:r>
            <a:r>
              <a:rPr lang="de-DE" sz="2000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erhalten</a:t>
            </a:r>
            <a:r>
              <a:rPr lang="de-DE" sz="2000" dirty="0">
                <a:solidFill>
                  <a:srgbClr val="4E4E4D"/>
                </a:solidFill>
                <a:latin typeface="Calibri"/>
              </a:rPr>
              <a:t> werden.</a:t>
            </a:r>
          </a:p>
        </p:txBody>
      </p:sp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755576" y="195486"/>
            <a:ext cx="638046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Ziele</a:t>
            </a:r>
            <a:endParaRPr lang="de-DE" sz="3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92BDDA8-4D21-4800-98C7-7DAA8E490B10}"/>
              </a:ext>
            </a:extLst>
          </p:cNvPr>
          <p:cNvSpPr txBox="1"/>
          <p:nvPr/>
        </p:nvSpPr>
        <p:spPr>
          <a:xfrm>
            <a:off x="917594" y="2646616"/>
            <a:ext cx="6218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Abbau von Risikofaktoren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rgbClr val="4E4E4D"/>
              </a:solidFill>
              <a:latin typeface="Calibri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4E4E4D"/>
              </a:solidFill>
              <a:latin typeface="Calibri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Aufbau von Gesundheitsressourcen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ACA32B15-2734-458B-90D9-CD4C42B20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F437121-CD79-469B-88E1-81578E2C4C40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29459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FC83C50-CD02-E9FE-69C4-F4E7321E70C6}"/>
              </a:ext>
            </a:extLst>
          </p:cNvPr>
          <p:cNvSpPr txBox="1"/>
          <p:nvPr/>
        </p:nvSpPr>
        <p:spPr>
          <a:xfrm>
            <a:off x="827584" y="1545636"/>
            <a:ext cx="77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Die Gesundheit der Mitarbeiter*innen soll </a:t>
            </a:r>
            <a:r>
              <a:rPr lang="de-DE" sz="2000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nachhaltig</a:t>
            </a:r>
            <a:r>
              <a:rPr lang="de-DE" sz="2000" dirty="0">
                <a:solidFill>
                  <a:srgbClr val="4E4E4D"/>
                </a:solidFill>
                <a:latin typeface="Calibri"/>
              </a:rPr>
              <a:t> und </a:t>
            </a:r>
            <a:r>
              <a:rPr lang="de-DE" sz="2000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langfristig gefördert </a:t>
            </a:r>
            <a:r>
              <a:rPr lang="de-DE" sz="2000" dirty="0">
                <a:solidFill>
                  <a:srgbClr val="4E4E4D"/>
                </a:solidFill>
                <a:latin typeface="Calibri"/>
              </a:rPr>
              <a:t>und </a:t>
            </a:r>
            <a:r>
              <a:rPr lang="de-DE" sz="2000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erhalten</a:t>
            </a:r>
            <a:r>
              <a:rPr lang="de-DE" sz="2000" dirty="0">
                <a:solidFill>
                  <a:srgbClr val="4E4E4D"/>
                </a:solidFill>
                <a:latin typeface="Calibri"/>
              </a:rPr>
              <a:t> werden.</a:t>
            </a:r>
          </a:p>
        </p:txBody>
      </p:sp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755576" y="195486"/>
            <a:ext cx="638046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Ziele</a:t>
            </a:r>
            <a:endParaRPr lang="de-DE" sz="3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ACA32B15-2734-458B-90D9-CD4C42B20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A1CCC24-5313-4790-A3A9-E44D9DD7DA62}"/>
              </a:ext>
            </a:extLst>
          </p:cNvPr>
          <p:cNvSpPr txBox="1"/>
          <p:nvPr/>
        </p:nvSpPr>
        <p:spPr>
          <a:xfrm>
            <a:off x="899592" y="2598774"/>
            <a:ext cx="7200800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1950" dirty="0">
                <a:solidFill>
                  <a:srgbClr val="4E4E4D"/>
                </a:solidFill>
                <a:latin typeface="Calibri"/>
              </a:rPr>
              <a:t>Systematischer Aufbau gesundheitsförderlicher Strukturen im Unternehmen (</a:t>
            </a:r>
            <a:r>
              <a:rPr lang="de-DE" sz="1950" b="1" dirty="0">
                <a:solidFill>
                  <a:srgbClr val="4E4E4D"/>
                </a:solidFill>
                <a:latin typeface="Calibri"/>
              </a:rPr>
              <a:t>VERHÄLTNIS</a:t>
            </a:r>
            <a:r>
              <a:rPr lang="de-DE" sz="1950" dirty="0">
                <a:solidFill>
                  <a:srgbClr val="4E4E4D"/>
                </a:solidFill>
                <a:latin typeface="Calibri"/>
              </a:rPr>
              <a:t>)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de-DE" sz="1950" dirty="0">
              <a:solidFill>
                <a:srgbClr val="4E4E4D"/>
              </a:solidFill>
              <a:latin typeface="Calibri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de-DE" sz="1950" dirty="0">
                <a:solidFill>
                  <a:srgbClr val="4E4E4D"/>
                </a:solidFill>
                <a:latin typeface="Calibri"/>
              </a:rPr>
              <a:t>Gezielte Maßnahmen, um die Arbeitnehmer*innen zu motivieren eigenverantwortlich gesundheitsbewusst zu agieren </a:t>
            </a:r>
            <a:r>
              <a:rPr lang="de-DE" sz="1950" b="1" dirty="0">
                <a:solidFill>
                  <a:srgbClr val="4E4E4D"/>
                </a:solidFill>
                <a:latin typeface="Calibri"/>
              </a:rPr>
              <a:t>(VERHALTEN)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FA4033F-1780-4A51-BA7A-88796B0E953C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18440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>
            <a:extLst>
              <a:ext uri="{FF2B5EF4-FFF2-40B4-BE49-F238E27FC236}">
                <a16:creationId xmlns:a16="http://schemas.microsoft.com/office/drawing/2014/main" id="{C498FD8F-F632-FDD8-3D3C-FAFEE6F0B033}"/>
              </a:ext>
            </a:extLst>
          </p:cNvPr>
          <p:cNvSpPr txBox="1">
            <a:spLocks/>
          </p:cNvSpPr>
          <p:nvPr/>
        </p:nvSpPr>
        <p:spPr bwMode="auto">
          <a:xfrm>
            <a:off x="755576" y="195486"/>
            <a:ext cx="6380466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r>
              <a:rPr lang="de-DE" sz="3300" b="1" dirty="0">
                <a:solidFill>
                  <a:srgbClr val="A4C8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Weiterführende Ziele</a:t>
            </a:r>
            <a:endParaRPr lang="de-DE" sz="3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ACA32B15-2734-458B-90D9-CD4C42B20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17" y="195486"/>
            <a:ext cx="1226864" cy="9557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F7EC960-BEA4-4829-94B4-1421A460A723}"/>
              </a:ext>
            </a:extLst>
          </p:cNvPr>
          <p:cNvSpPr txBox="1"/>
          <p:nvPr/>
        </p:nvSpPr>
        <p:spPr>
          <a:xfrm>
            <a:off x="756015" y="1491630"/>
            <a:ext cx="7776863" cy="277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2000" b="1" dirty="0">
                <a:solidFill>
                  <a:srgbClr val="4E4E4D"/>
                </a:solidFill>
                <a:latin typeface="Calibri"/>
              </a:rPr>
              <a:t>Unternehmen gestalten:</a:t>
            </a:r>
          </a:p>
          <a:p>
            <a:pPr marL="342900" indent="-342900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attraktiver Arbeitgeber/   Arbeitnehmerbindung</a:t>
            </a:r>
          </a:p>
          <a:p>
            <a:pPr marL="342900" indent="-342900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effiziente Arbeitsweisen/ stetige Organisationsentwicklung</a:t>
            </a:r>
          </a:p>
          <a:p>
            <a:pPr marL="342900" indent="-342900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Gesunde Führungskultur leben</a:t>
            </a:r>
          </a:p>
          <a:p>
            <a:pPr marL="342900" indent="-342900" defTabSz="6858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4E4E4D"/>
                </a:solidFill>
                <a:latin typeface="Calibri"/>
              </a:rPr>
              <a:t>Wirtschaftlichkeit und Produktivität steigern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881709A-ED2A-47C6-80E3-B97BC01D804D}"/>
              </a:ext>
            </a:extLst>
          </p:cNvPr>
          <p:cNvSpPr/>
          <p:nvPr/>
        </p:nvSpPr>
        <p:spPr>
          <a:xfrm>
            <a:off x="1065981" y="4976366"/>
            <a:ext cx="755539" cy="144000"/>
          </a:xfrm>
          <a:prstGeom prst="rect">
            <a:avLst/>
          </a:prstGeom>
          <a:solidFill>
            <a:srgbClr val="A4C83E"/>
          </a:solidFill>
          <a:ln>
            <a:solidFill>
              <a:srgbClr val="A4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30.05.2024</a:t>
            </a:r>
          </a:p>
        </p:txBody>
      </p:sp>
    </p:spTree>
    <p:extLst>
      <p:ext uri="{BB962C8B-B14F-4D97-AF65-F5344CB8AC3E}">
        <p14:creationId xmlns:p14="http://schemas.microsoft.com/office/powerpoint/2010/main" val="4246987415"/>
      </p:ext>
    </p:extLst>
  </p:cSld>
  <p:clrMapOvr>
    <a:masterClrMapping/>
  </p:clrMapOvr>
</p:sld>
</file>

<file path=ppt/theme/theme1.xml><?xml version="1.0" encoding="utf-8"?>
<a:theme xmlns:a="http://schemas.openxmlformats.org/drawingml/2006/main" name="IHK Master_16x9">
  <a:themeElements>
    <a:clrScheme name="IHK Kiel">
      <a:dk1>
        <a:sysClr val="windowText" lastClr="000000"/>
      </a:dk1>
      <a:lt1>
        <a:sysClr val="window" lastClr="FFFFFF"/>
      </a:lt1>
      <a:dk2>
        <a:srgbClr val="003366"/>
      </a:dk2>
      <a:lt2>
        <a:srgbClr val="FFFFFF"/>
      </a:lt2>
      <a:accent1>
        <a:srgbClr val="003366"/>
      </a:accent1>
      <a:accent2>
        <a:srgbClr val="B1B3B4"/>
      </a:accent2>
      <a:accent3>
        <a:srgbClr val="009ED4"/>
      </a:accent3>
      <a:accent4>
        <a:srgbClr val="FFCE00"/>
      </a:accent4>
      <a:accent5>
        <a:srgbClr val="58585A"/>
      </a:accent5>
      <a:accent6>
        <a:srgbClr val="F0821A"/>
      </a:accent6>
      <a:hlink>
        <a:srgbClr val="009ED4"/>
      </a:hlink>
      <a:folHlink>
        <a:srgbClr val="009ED4"/>
      </a:folHlink>
    </a:clrScheme>
    <a:fontScheme name="IHK Ki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CC54826E-BD6E-4CB9-A050-21178AE1C5A4}" vid="{A17486DF-FA3B-44B7-8CF5-F502D2A1FE9F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421a42e-c361-43ed-9a82-47a3bcf6dd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D2B9DD063488449998E6E9962D6C58" ma:contentTypeVersion="16" ma:contentTypeDescription="Ein neues Dokument erstellen." ma:contentTypeScope="" ma:versionID="29e0de82c5bcea7b3a80e32dd90f16fa">
  <xsd:schema xmlns:xsd="http://www.w3.org/2001/XMLSchema" xmlns:xs="http://www.w3.org/2001/XMLSchema" xmlns:p="http://schemas.microsoft.com/office/2006/metadata/properties" xmlns:ns3="1421a42e-c361-43ed-9a82-47a3bcf6dd03" xmlns:ns4="d9157a74-80da-407c-ac3a-382195a23fbd" targetNamespace="http://schemas.microsoft.com/office/2006/metadata/properties" ma:root="true" ma:fieldsID="5fb817e90a9400a1b1e692c86ff83943" ns3:_="" ns4:_="">
    <xsd:import namespace="1421a42e-c361-43ed-9a82-47a3bcf6dd03"/>
    <xsd:import namespace="d9157a74-80da-407c-ac3a-382195a23f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1a42e-c361-43ed-9a82-47a3bcf6dd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57a74-80da-407c-ac3a-382195a23fb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86A1B6-3314-4C95-B852-B47C76BE1C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F4FE05-79E0-41FF-B445-78E7FE40313A}">
  <ds:schemaRefs>
    <ds:schemaRef ds:uri="http://schemas.microsoft.com/office/2006/documentManagement/types"/>
    <ds:schemaRef ds:uri="http://purl.org/dc/elements/1.1/"/>
    <ds:schemaRef ds:uri="d9157a74-80da-407c-ac3a-382195a23fbd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421a42e-c361-43ed-9a82-47a3bcf6dd0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751230E-3026-440C-8BB6-FD221BC2B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21a42e-c361-43ed-9a82-47a3bcf6dd03"/>
    <ds:schemaRef ds:uri="d9157a74-80da-407c-ac3a-382195a23f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846</Words>
  <Application>Microsoft Office PowerPoint</Application>
  <PresentationFormat>Bildschirmpräsentation (16:9)</PresentationFormat>
  <Paragraphs>197</Paragraphs>
  <Slides>26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9" baseType="lpstr">
      <vt:lpstr>Agfa Rotis Sans Serif</vt:lpstr>
      <vt:lpstr>Agfa Rotis Sans Serif Ex Bold</vt:lpstr>
      <vt:lpstr>Arial</vt:lpstr>
      <vt:lpstr>Calibri</vt:lpstr>
      <vt:lpstr>Century Gothic</vt:lpstr>
      <vt:lpstr>Courier New</vt:lpstr>
      <vt:lpstr>Rotis Sans Serif</vt:lpstr>
      <vt:lpstr>Symbol</vt:lpstr>
      <vt:lpstr>Times New Roman</vt:lpstr>
      <vt:lpstr>Verdana</vt:lpstr>
      <vt:lpstr>Wingdings</vt:lpstr>
      <vt:lpstr>IHK Master_16x9</vt:lpstr>
      <vt:lpstr>Larissa-Design</vt:lpstr>
      <vt:lpstr>PowerPoint-Präsentation</vt:lpstr>
      <vt:lpstr>PowerPoint-Präsentation</vt:lpstr>
      <vt:lpstr>PowerPoint-Präsentation</vt:lpstr>
      <vt:lpstr>Ziele, Maßnahmen und Möglichkeiten des betrieblichen Gesundheitsmanagement (BGM)</vt:lpstr>
      <vt:lpstr>Finja Sandhop (M.A.)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COC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Lüttschwager,Maren</dc:creator>
  <cp:lastModifiedBy>Finja Sandhop</cp:lastModifiedBy>
  <cp:revision>103</cp:revision>
  <cp:lastPrinted>2015-08-04T12:00:41Z</cp:lastPrinted>
  <dcterms:created xsi:type="dcterms:W3CDTF">2020-11-20T10:36:39Z</dcterms:created>
  <dcterms:modified xsi:type="dcterms:W3CDTF">2024-05-23T10:03:03Z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0x010100EAD2B9DD063488449998E6E9962D6C58</vt:lpwstr>
  </property>
</Properties>
</file>